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64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8DA4EB2-E021-4EEA-8F3E-79B6FF81D8DA}" type="datetimeFigureOut">
              <a:rPr lang="hr-HR" smtClean="0"/>
              <a:t>16.10.2013.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D13C08F-9932-46DB-BDC7-58AB956BEC2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net.hr/e-dnevnik" TargetMode="External"/><Relationship Id="rId2" Type="http://schemas.openxmlformats.org/officeDocument/2006/relationships/hyperlink" Target="Acrobat%20Document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hyperlink" Target="http://www.azoo.hr/index.php?option=com_content&amp;view=article&amp;id=5033:materijali-sa-sv-a-uitelja-i-nastavnika-informatike-i-raunalstva-kolovoz-2013-&amp;catid=277:informatika&amp;Itemid=11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sv-inf-ss-pgz.skole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311.livemeeting.com/cc/usergroups/view?id=TSZ376&amp;pw=F6XZ8kw!J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zsv-inf-ss-pgz.skole.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848600" cy="1927225"/>
          </a:xfrm>
        </p:spPr>
        <p:txBody>
          <a:bodyPr/>
          <a:lstStyle/>
          <a:p>
            <a:r>
              <a:rPr lang="hr-HR" sz="4000" dirty="0" smtClean="0"/>
              <a:t>Županijsko Stručno vijeće profesora informatike i računalstva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4725144"/>
            <a:ext cx="6400800" cy="1752600"/>
          </a:xfrm>
        </p:spPr>
        <p:txBody>
          <a:bodyPr/>
          <a:lstStyle/>
          <a:p>
            <a:r>
              <a:rPr lang="hr-HR" dirty="0" smtClean="0"/>
              <a:t>Rijeka, 15.10.2013.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08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Kurikulum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Darko </a:t>
            </a:r>
            <a:r>
              <a:rPr lang="hr-HR" dirty="0" err="1"/>
              <a:t>Cek</a:t>
            </a:r>
            <a:r>
              <a:rPr lang="hr-HR" dirty="0"/>
              <a:t>, prof.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144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Praćenje i vrednovanje učenika, elementi i kriteriji ocjenjivanja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Eugen Ban</a:t>
            </a:r>
            <a:r>
              <a:rPr lang="hr-HR" dirty="0"/>
              <a:t>, viši savjetnik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038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Mentorstvo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Boris </a:t>
            </a:r>
            <a:r>
              <a:rPr lang="hr-HR" dirty="0" err="1"/>
              <a:t>Caput</a:t>
            </a:r>
            <a:r>
              <a:rPr lang="hr-HR" dirty="0"/>
              <a:t>, </a:t>
            </a:r>
            <a:r>
              <a:rPr lang="hr-HR" dirty="0" err="1"/>
              <a:t>mag</a:t>
            </a:r>
            <a:r>
              <a:rPr lang="hr-HR" dirty="0"/>
              <a:t> </a:t>
            </a:r>
            <a:r>
              <a:rPr lang="hr-HR" dirty="0" smtClean="0"/>
              <a:t>informatike </a:t>
            </a:r>
            <a:r>
              <a:rPr lang="hr-HR" dirty="0"/>
              <a:t>i </a:t>
            </a:r>
            <a:r>
              <a:rPr lang="hr-HR" dirty="0" smtClean="0"/>
              <a:t>politehnike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ing. elektrotehnike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18828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hlinkClick r:id="rId2" action="ppaction://hlinkfile"/>
              </a:rPr>
              <a:t>O</a:t>
            </a:r>
            <a:r>
              <a:rPr lang="de-DE" dirty="0" err="1" smtClean="0">
                <a:hlinkClick r:id="rId2" action="ppaction://hlinkfile"/>
              </a:rPr>
              <a:t>bavijest</a:t>
            </a:r>
            <a:r>
              <a:rPr lang="de-DE" dirty="0" smtClean="0">
                <a:hlinkClick r:id="rId2" action="ppaction://hlinkfile"/>
              </a:rPr>
              <a:t> </a:t>
            </a:r>
            <a:r>
              <a:rPr lang="hr-HR" dirty="0" err="1" smtClean="0"/>
              <a:t>MZOŠ</a:t>
            </a:r>
            <a:r>
              <a:rPr lang="hr-HR" dirty="0" smtClean="0"/>
              <a:t>-a </a:t>
            </a:r>
            <a:r>
              <a:rPr lang="de-DE" dirty="0" smtClean="0"/>
              <a:t>o </a:t>
            </a:r>
            <a:r>
              <a:rPr lang="de-DE" dirty="0" err="1"/>
              <a:t>novom</a:t>
            </a:r>
            <a:r>
              <a:rPr lang="de-DE" dirty="0"/>
              <a:t> </a:t>
            </a:r>
            <a:r>
              <a:rPr lang="de-DE" dirty="0" err="1" smtClean="0"/>
              <a:t>obliku</a:t>
            </a:r>
            <a:r>
              <a:rPr lang="de-DE" dirty="0" smtClean="0"/>
              <a:t> </a:t>
            </a:r>
            <a:r>
              <a:rPr lang="de-DE" dirty="0" err="1"/>
              <a:t>počinjenja</a:t>
            </a:r>
            <a:r>
              <a:rPr lang="de-DE" dirty="0"/>
              <a:t> </a:t>
            </a:r>
            <a:r>
              <a:rPr lang="de-DE" dirty="0" err="1"/>
              <a:t>kaznenog</a:t>
            </a:r>
            <a:r>
              <a:rPr lang="de-DE" dirty="0"/>
              <a:t> </a:t>
            </a:r>
            <a:r>
              <a:rPr lang="de-DE" dirty="0" err="1"/>
              <a:t>djela</a:t>
            </a:r>
            <a:r>
              <a:rPr lang="de-DE" dirty="0"/>
              <a:t> u </a:t>
            </a:r>
            <a:r>
              <a:rPr lang="de-DE" dirty="0" err="1"/>
              <a:t>školskim</a:t>
            </a:r>
            <a:r>
              <a:rPr lang="de-DE" dirty="0"/>
              <a:t> </a:t>
            </a:r>
            <a:r>
              <a:rPr lang="de-DE" dirty="0" err="1"/>
              <a:t>ustanovama</a:t>
            </a:r>
            <a:r>
              <a:rPr lang="de-DE" dirty="0"/>
              <a:t> </a:t>
            </a:r>
            <a:r>
              <a:rPr lang="de-DE" dirty="0" err="1"/>
              <a:t>putem</a:t>
            </a:r>
            <a:r>
              <a:rPr lang="de-DE" dirty="0"/>
              <a:t> </a:t>
            </a:r>
            <a:r>
              <a:rPr lang="de-DE" dirty="0" err="1"/>
              <a:t>neovlaštenog</a:t>
            </a:r>
            <a:r>
              <a:rPr lang="de-DE" dirty="0"/>
              <a:t> </a:t>
            </a:r>
            <a:r>
              <a:rPr lang="de-DE" dirty="0" err="1"/>
              <a:t>pristupa</a:t>
            </a:r>
            <a:r>
              <a:rPr lang="de-DE" dirty="0"/>
              <a:t> </a:t>
            </a:r>
            <a:r>
              <a:rPr lang="de-DE" dirty="0" err="1"/>
              <a:t>računalnim</a:t>
            </a:r>
            <a:r>
              <a:rPr lang="de-DE" dirty="0"/>
              <a:t> </a:t>
            </a:r>
            <a:r>
              <a:rPr lang="de-DE" dirty="0" err="1"/>
              <a:t>sustavima</a:t>
            </a:r>
            <a:r>
              <a:rPr lang="de-DE" dirty="0" smtClean="0"/>
              <a:t>.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Otvorene prijave za uključenje u sustav e-Dnevnika od </a:t>
            </a:r>
            <a:r>
              <a:rPr lang="hr-HR" dirty="0"/>
              <a:t>10.10.2013. </a:t>
            </a:r>
            <a:r>
              <a:rPr lang="hr-HR" dirty="0" smtClean="0"/>
              <a:t>do 31.12.2013. poslati </a:t>
            </a:r>
            <a:r>
              <a:rPr lang="hr-HR" dirty="0"/>
              <a:t>postom na adresu</a:t>
            </a:r>
            <a:r>
              <a:rPr lang="hr-HR" dirty="0" smtClean="0"/>
              <a:t>:</a:t>
            </a:r>
          </a:p>
          <a:p>
            <a:pPr marL="0" indent="0" algn="ctr">
              <a:buNone/>
            </a:pPr>
            <a:r>
              <a:rPr lang="hr-HR" dirty="0"/>
              <a:t/>
            </a:r>
            <a:br>
              <a:rPr lang="hr-HR" dirty="0"/>
            </a:br>
            <a:r>
              <a:rPr lang="hr-HR" i="1" dirty="0" smtClean="0"/>
              <a:t>Hrvatska </a:t>
            </a:r>
            <a:r>
              <a:rPr lang="hr-HR" i="1" dirty="0"/>
              <a:t>akademska i </a:t>
            </a:r>
            <a:r>
              <a:rPr lang="hr-HR" i="1" dirty="0" err="1"/>
              <a:t>istrazivacka</a:t>
            </a:r>
            <a:r>
              <a:rPr lang="hr-HR" i="1" dirty="0"/>
              <a:t> </a:t>
            </a:r>
            <a:r>
              <a:rPr lang="hr-HR" i="1" dirty="0" err="1"/>
              <a:t>mreza</a:t>
            </a:r>
            <a:r>
              <a:rPr lang="hr-HR" i="1" dirty="0"/>
              <a:t> - </a:t>
            </a:r>
            <a:r>
              <a:rPr lang="hr-HR" i="1" dirty="0" err="1"/>
              <a:t>CARNet</a:t>
            </a:r>
            <a:r>
              <a:rPr lang="hr-HR" i="1" dirty="0"/>
              <a:t> Josipa </a:t>
            </a:r>
            <a:r>
              <a:rPr lang="hr-HR" i="1" dirty="0" err="1"/>
              <a:t>Marohnica</a:t>
            </a:r>
            <a:r>
              <a:rPr lang="hr-HR" i="1" dirty="0"/>
              <a:t> 5 </a:t>
            </a:r>
            <a:r>
              <a:rPr lang="hr-HR" i="1" dirty="0" err="1"/>
              <a:t>10000</a:t>
            </a:r>
            <a:r>
              <a:rPr lang="hr-HR" i="1" dirty="0"/>
              <a:t> </a:t>
            </a:r>
            <a:r>
              <a:rPr lang="hr-HR" i="1" dirty="0" smtClean="0"/>
              <a:t>Zagreb</a:t>
            </a:r>
          </a:p>
          <a:p>
            <a:pPr marL="0" indent="0">
              <a:buNone/>
            </a:pPr>
            <a:r>
              <a:rPr lang="hr-HR" dirty="0"/>
              <a:t/>
            </a:r>
            <a:br>
              <a:rPr lang="hr-HR" dirty="0"/>
            </a:br>
            <a:r>
              <a:rPr lang="hr-HR" sz="1800" dirty="0"/>
              <a:t>Zahtjev za </a:t>
            </a:r>
            <a:r>
              <a:rPr lang="hr-HR" sz="1800" dirty="0" smtClean="0"/>
              <a:t>uključivanjem škole </a:t>
            </a:r>
            <a:r>
              <a:rPr lang="hr-HR" sz="1800" dirty="0"/>
              <a:t>u e-Dnevnik ("Zahtjev za e-Dnevnik") dostupan je na </a:t>
            </a:r>
            <a:r>
              <a:rPr lang="hr-HR" sz="1800" dirty="0" smtClean="0"/>
              <a:t>stranicama: </a:t>
            </a:r>
          </a:p>
          <a:p>
            <a:pPr marL="0" indent="0">
              <a:buNone/>
            </a:pPr>
            <a:r>
              <a:rPr lang="hr-HR" sz="1800" dirty="0" smtClean="0">
                <a:hlinkClick r:id="rId3"/>
              </a:rPr>
              <a:t>http://www.carnet.hr/e-dnevnik</a:t>
            </a:r>
            <a:r>
              <a:rPr lang="hr-HR" sz="1800" dirty="0" smtClean="0"/>
              <a:t> </a:t>
            </a:r>
            <a:endParaRPr lang="hr-HR" sz="1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81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hr-HR" dirty="0"/>
              <a:t>Zahvaljujem na pažnji…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4766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hr-HR" sz="2700" i="1" dirty="0" err="1"/>
              <a:t>CARNet</a:t>
            </a:r>
            <a:r>
              <a:rPr lang="hr-HR" sz="2700" i="1" dirty="0"/>
              <a:t> i e-škola, </a:t>
            </a:r>
            <a:r>
              <a:rPr lang="hr-HR" sz="2700" b="1" dirty="0"/>
              <a:t>Andrijana Prskalo Maček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 smtClean="0"/>
              <a:t>E-škole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20506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Promjena </a:t>
            </a:r>
            <a:r>
              <a:rPr lang="hr-HR" dirty="0"/>
              <a:t>načina učenja i poučavanja uz </a:t>
            </a:r>
            <a:r>
              <a:rPr lang="hr-HR" dirty="0" smtClean="0"/>
              <a:t>pomoć </a:t>
            </a:r>
            <a:r>
              <a:rPr lang="hr-HR" dirty="0" err="1" smtClean="0"/>
              <a:t>ICT</a:t>
            </a:r>
            <a:r>
              <a:rPr lang="hr-HR" dirty="0" smtClean="0"/>
              <a:t>-a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Digitalno </a:t>
            </a:r>
            <a:r>
              <a:rPr lang="hr-HR" dirty="0"/>
              <a:t>zrele škole = e-škole</a:t>
            </a:r>
          </a:p>
          <a:p>
            <a:r>
              <a:rPr lang="hr-HR" dirty="0" smtClean="0"/>
              <a:t>Spoj </a:t>
            </a:r>
            <a:r>
              <a:rPr lang="hr-HR" dirty="0"/>
              <a:t>na </a:t>
            </a:r>
            <a:r>
              <a:rPr lang="hr-HR" dirty="0" err="1"/>
              <a:t>ultrabrzi</a:t>
            </a:r>
            <a:r>
              <a:rPr lang="hr-HR" dirty="0"/>
              <a:t> Internet</a:t>
            </a:r>
          </a:p>
          <a:p>
            <a:r>
              <a:rPr lang="hr-HR" dirty="0" smtClean="0"/>
              <a:t>Visoka </a:t>
            </a:r>
            <a:r>
              <a:rPr lang="hr-HR" dirty="0"/>
              <a:t>opremljenost računalnom </a:t>
            </a:r>
            <a:r>
              <a:rPr lang="hr-HR" dirty="0" smtClean="0"/>
              <a:t>i komunikacijskom </a:t>
            </a:r>
            <a:r>
              <a:rPr lang="hr-HR" dirty="0"/>
              <a:t>infrastrukturom</a:t>
            </a:r>
          </a:p>
          <a:p>
            <a:r>
              <a:rPr lang="pl-PL" dirty="0" smtClean="0"/>
              <a:t>Digitalno </a:t>
            </a:r>
            <a:r>
              <a:rPr lang="pl-PL" dirty="0"/>
              <a:t>kompetentni djelatnici i učenici</a:t>
            </a:r>
          </a:p>
          <a:p>
            <a:r>
              <a:rPr lang="hr-HR" dirty="0" smtClean="0"/>
              <a:t>Informatizirani </a:t>
            </a:r>
            <a:r>
              <a:rPr lang="hr-HR" dirty="0"/>
              <a:t>procesi poslovanja</a:t>
            </a:r>
          </a:p>
        </p:txBody>
      </p:sp>
    </p:spTree>
    <p:extLst>
      <p:ext uri="{BB962C8B-B14F-4D97-AF65-F5344CB8AC3E}">
        <p14:creationId xmlns:p14="http://schemas.microsoft.com/office/powerpoint/2010/main" val="5986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hr-HR" sz="2200" i="1" dirty="0" err="1"/>
              <a:t>CARNet</a:t>
            </a:r>
            <a:r>
              <a:rPr lang="hr-HR" sz="2200" i="1" dirty="0"/>
              <a:t> i e-škola, </a:t>
            </a:r>
            <a:r>
              <a:rPr lang="hr-HR" sz="2200" b="1" dirty="0"/>
              <a:t>Andrijana Prskalo </a:t>
            </a:r>
            <a:r>
              <a:rPr lang="hr-HR" sz="2200" b="1" dirty="0" smtClean="0"/>
              <a:t>Maček</a:t>
            </a:r>
            <a:br>
              <a:rPr lang="hr-HR" sz="2200" b="1" dirty="0" smtClean="0"/>
            </a:br>
            <a:r>
              <a:rPr lang="hr-HR" sz="2200" b="1" dirty="0" smtClean="0"/>
              <a:t> </a:t>
            </a:r>
            <a:r>
              <a:rPr lang="pl-PL" b="1" dirty="0" smtClean="0">
                <a:hlinkClick r:id="rId2"/>
              </a:rPr>
              <a:t>Projekti </a:t>
            </a:r>
            <a:r>
              <a:rPr lang="pl-PL" b="1" dirty="0">
                <a:hlinkClick r:id="rId2"/>
              </a:rPr>
              <a:t>CARNeta za e-škole u </a:t>
            </a:r>
            <a:r>
              <a:rPr lang="pl-PL" sz="3600" b="1" dirty="0" smtClean="0">
                <a:hlinkClick r:id="rId2"/>
              </a:rPr>
              <a:t>2013/2014</a:t>
            </a:r>
            <a:r>
              <a:rPr lang="pl-PL" b="1" dirty="0"/>
              <a:t/>
            </a:r>
            <a:br>
              <a:rPr lang="pl-PL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384376"/>
          </a:xfrm>
        </p:spPr>
        <p:txBody>
          <a:bodyPr/>
          <a:lstStyle/>
          <a:p>
            <a:r>
              <a:rPr lang="it-IT" dirty="0" err="1" smtClean="0"/>
              <a:t>Održavanje</a:t>
            </a:r>
            <a:r>
              <a:rPr lang="it-IT" dirty="0" smtClean="0"/>
              <a:t> </a:t>
            </a:r>
            <a:r>
              <a:rPr lang="it-IT" dirty="0"/>
              <a:t>i </a:t>
            </a:r>
            <a:r>
              <a:rPr lang="it-IT" dirty="0" err="1"/>
              <a:t>daljnji</a:t>
            </a:r>
            <a:r>
              <a:rPr lang="it-IT" dirty="0"/>
              <a:t> </a:t>
            </a:r>
            <a:r>
              <a:rPr lang="it-IT" dirty="0" err="1"/>
              <a:t>razvoj</a:t>
            </a:r>
            <a:r>
              <a:rPr lang="it-IT" dirty="0"/>
              <a:t> e-</a:t>
            </a:r>
            <a:r>
              <a:rPr lang="it-IT" dirty="0" err="1"/>
              <a:t>matice</a:t>
            </a:r>
            <a:endParaRPr lang="it-IT" dirty="0"/>
          </a:p>
          <a:p>
            <a:r>
              <a:rPr lang="pt-BR" dirty="0" smtClean="0"/>
              <a:t>Uspostava </a:t>
            </a:r>
            <a:r>
              <a:rPr lang="pt-BR" dirty="0"/>
              <a:t>i uvođenje e-dnevnika u 190 </a:t>
            </a:r>
            <a:r>
              <a:rPr lang="pt-BR" dirty="0" smtClean="0"/>
              <a:t>novih</a:t>
            </a:r>
            <a:r>
              <a:rPr lang="hr-HR" dirty="0" smtClean="0"/>
              <a:t> škola</a:t>
            </a:r>
            <a:endParaRPr lang="hr-HR" dirty="0"/>
          </a:p>
          <a:p>
            <a:r>
              <a:rPr lang="hr-HR" dirty="0" err="1" smtClean="0"/>
              <a:t>Online</a:t>
            </a:r>
            <a:r>
              <a:rPr lang="hr-HR" dirty="0" smtClean="0"/>
              <a:t> </a:t>
            </a:r>
            <a:r>
              <a:rPr lang="hr-HR" dirty="0"/>
              <a:t>upisi u srednje škole</a:t>
            </a:r>
          </a:p>
          <a:p>
            <a:r>
              <a:rPr lang="hr-HR" dirty="0" err="1" smtClean="0"/>
              <a:t>eduKnjižara</a:t>
            </a:r>
            <a:endParaRPr lang="hr-HR" dirty="0"/>
          </a:p>
          <a:p>
            <a:r>
              <a:rPr lang="hr-HR" dirty="0" smtClean="0"/>
              <a:t>Škole </a:t>
            </a:r>
            <a:r>
              <a:rPr lang="hr-HR" dirty="0" err="1"/>
              <a:t>2.0</a:t>
            </a:r>
            <a:endParaRPr lang="hr-HR" dirty="0"/>
          </a:p>
          <a:p>
            <a:r>
              <a:rPr lang="hr-HR" dirty="0" smtClean="0"/>
              <a:t>Učionica </a:t>
            </a:r>
            <a:r>
              <a:rPr lang="hr-HR" dirty="0"/>
              <a:t>budućnosti</a:t>
            </a:r>
          </a:p>
        </p:txBody>
      </p:sp>
      <p:sp>
        <p:nvSpPr>
          <p:cNvPr id="4" name="Akcijski gumb: Prilagođeno 3">
            <a:hlinkClick r:id="rId3" action="ppaction://hlinksldjump" highlightClick="1"/>
          </p:cNvPr>
          <p:cNvSpPr/>
          <p:nvPr/>
        </p:nvSpPr>
        <p:spPr>
          <a:xfrm>
            <a:off x="8028384" y="6309320"/>
            <a:ext cx="720080" cy="288032"/>
          </a:xfrm>
          <a:prstGeom prst="actionButtonBlank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noFill/>
              </a:rPr>
              <a:t>natrag</a:t>
            </a:r>
            <a:endParaRPr lang="hr-HR" sz="1200" dirty="0">
              <a:ln>
                <a:solidFill>
                  <a:schemeClr val="bg1">
                    <a:lumMod val="75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83607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Izvješće o radu Vijeća u </a:t>
            </a:r>
            <a:r>
              <a:rPr lang="hr-HR" b="1" dirty="0" err="1" smtClean="0"/>
              <a:t>2012</a:t>
            </a:r>
            <a:r>
              <a:rPr lang="hr-HR" b="1" dirty="0" smtClean="0"/>
              <a:t>./</a:t>
            </a:r>
            <a:r>
              <a:rPr lang="hr-HR" b="1" dirty="0" err="1" smtClean="0"/>
              <a:t>2013</a:t>
            </a:r>
            <a:r>
              <a:rPr lang="hr-HR" b="1" dirty="0" smtClean="0"/>
              <a:t>. godini, </a:t>
            </a:r>
            <a:r>
              <a:rPr lang="hr-HR" dirty="0"/>
              <a:t>Janja </a:t>
            </a:r>
            <a:r>
              <a:rPr lang="hr-HR" dirty="0" err="1" smtClean="0"/>
              <a:t>Linardić</a:t>
            </a:r>
            <a:r>
              <a:rPr lang="hr-HR" dirty="0" smtClean="0"/>
              <a:t>, prof.</a:t>
            </a:r>
            <a:endParaRPr lang="hr-HR" b="1" dirty="0" smtClean="0"/>
          </a:p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Godišnji </a:t>
            </a:r>
            <a:r>
              <a:rPr lang="hr-HR" b="1" dirty="0"/>
              <a:t>plan i program rada Vijeća za </a:t>
            </a:r>
            <a:r>
              <a:rPr lang="hr-HR" b="1" dirty="0" err="1"/>
              <a:t>2013</a:t>
            </a:r>
            <a:r>
              <a:rPr lang="hr-HR" b="1" dirty="0"/>
              <a:t>./</a:t>
            </a:r>
            <a:r>
              <a:rPr lang="hr-HR" b="1" dirty="0" err="1"/>
              <a:t>2014</a:t>
            </a:r>
            <a:r>
              <a:rPr lang="hr-HR" b="1" dirty="0"/>
              <a:t>. </a:t>
            </a:r>
            <a:r>
              <a:rPr lang="hr-HR" b="1" dirty="0" smtClean="0"/>
              <a:t>godinu</a:t>
            </a:r>
            <a:r>
              <a:rPr lang="hr-HR" dirty="0" smtClean="0"/>
              <a:t>, </a:t>
            </a:r>
            <a:r>
              <a:rPr lang="hr-HR" dirty="0"/>
              <a:t>Janja </a:t>
            </a:r>
            <a:r>
              <a:rPr lang="hr-HR" dirty="0" err="1"/>
              <a:t>Linardić</a:t>
            </a:r>
            <a:r>
              <a:rPr lang="hr-HR" dirty="0"/>
              <a:t>, prof. i Darko </a:t>
            </a:r>
            <a:r>
              <a:rPr lang="hr-HR" dirty="0" err="1" smtClean="0"/>
              <a:t>Cek</a:t>
            </a:r>
            <a:r>
              <a:rPr lang="hr-HR" dirty="0"/>
              <a:t>, prof</a:t>
            </a:r>
            <a:r>
              <a:rPr lang="hr-HR" dirty="0" smtClean="0"/>
              <a:t>.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Kurikulum, </a:t>
            </a:r>
            <a:r>
              <a:rPr lang="hr-HR" dirty="0"/>
              <a:t>Darko </a:t>
            </a:r>
            <a:r>
              <a:rPr lang="hr-HR" dirty="0" err="1"/>
              <a:t>Cek</a:t>
            </a:r>
            <a:r>
              <a:rPr lang="hr-HR" dirty="0"/>
              <a:t>, prof</a:t>
            </a:r>
            <a:r>
              <a:rPr lang="hr-HR" dirty="0" smtClean="0"/>
              <a:t>.</a:t>
            </a:r>
            <a:endParaRPr lang="hr-HR" b="1" dirty="0"/>
          </a:p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Praćenje </a:t>
            </a:r>
            <a:r>
              <a:rPr lang="hr-HR" b="1" dirty="0"/>
              <a:t>i vrednovanje učenika, elementi i kriteriji </a:t>
            </a:r>
            <a:r>
              <a:rPr lang="hr-HR" b="1" dirty="0" smtClean="0"/>
              <a:t>ocjenjivanja, </a:t>
            </a:r>
            <a:r>
              <a:rPr lang="hr-HR" dirty="0"/>
              <a:t>Eugen </a:t>
            </a:r>
            <a:r>
              <a:rPr lang="hr-HR" dirty="0" smtClean="0"/>
              <a:t>Ban</a:t>
            </a:r>
            <a:r>
              <a:rPr lang="hr-HR" dirty="0"/>
              <a:t>, viši savjetnik</a:t>
            </a:r>
            <a:endParaRPr lang="hr-HR" b="1" dirty="0"/>
          </a:p>
          <a:p>
            <a:pPr marL="457200" indent="-457200">
              <a:buFont typeface="+mj-lt"/>
              <a:buAutoNum type="arabicPeriod"/>
            </a:pPr>
            <a:r>
              <a:rPr lang="hr-HR" b="1" dirty="0"/>
              <a:t>Izvješće sa stručnog skupa u Šibeniku: Računalo u školi </a:t>
            </a:r>
            <a:r>
              <a:rPr lang="hr-HR" b="1" dirty="0" err="1" smtClean="0"/>
              <a:t>XVII</a:t>
            </a:r>
            <a:r>
              <a:rPr lang="hr-HR" b="1" dirty="0" smtClean="0"/>
              <a:t>, Šibenik</a:t>
            </a:r>
            <a:endParaRPr lang="hr-HR" b="1" dirty="0"/>
          </a:p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Mentorstvo, </a:t>
            </a:r>
            <a:r>
              <a:rPr lang="hr-HR" dirty="0"/>
              <a:t>Boris </a:t>
            </a:r>
            <a:r>
              <a:rPr lang="hr-HR" dirty="0" err="1"/>
              <a:t>Caput</a:t>
            </a:r>
            <a:r>
              <a:rPr lang="hr-HR" dirty="0"/>
              <a:t>, </a:t>
            </a:r>
            <a:r>
              <a:rPr lang="hr-HR" dirty="0" err="1"/>
              <a:t>mag</a:t>
            </a:r>
            <a:r>
              <a:rPr lang="hr-HR" dirty="0"/>
              <a:t> inf. i </a:t>
            </a:r>
            <a:r>
              <a:rPr lang="hr-HR" dirty="0" smtClean="0"/>
              <a:t>polit.</a:t>
            </a:r>
            <a:endParaRPr lang="hr-HR" b="1" dirty="0"/>
          </a:p>
          <a:p>
            <a:pPr marL="457200" indent="-457200">
              <a:buFont typeface="+mj-lt"/>
              <a:buAutoNum type="arabicPeriod"/>
            </a:pPr>
            <a:r>
              <a:rPr lang="hr-HR" b="1" dirty="0"/>
              <a:t>Razno</a:t>
            </a:r>
          </a:p>
        </p:txBody>
      </p:sp>
    </p:spTree>
    <p:extLst>
      <p:ext uri="{BB962C8B-B14F-4D97-AF65-F5344CB8AC3E}">
        <p14:creationId xmlns:p14="http://schemas.microsoft.com/office/powerpoint/2010/main" val="40940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Izvješće o radu Vijeća u </a:t>
            </a:r>
            <a:r>
              <a:rPr lang="hr-HR" b="1" dirty="0" err="1"/>
              <a:t>2012</a:t>
            </a:r>
            <a:r>
              <a:rPr lang="hr-HR" b="1" dirty="0"/>
              <a:t>./</a:t>
            </a:r>
            <a:r>
              <a:rPr lang="hr-HR" b="1" dirty="0" err="1"/>
              <a:t>2013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 prošloj </a:t>
            </a:r>
            <a:r>
              <a:rPr lang="hr-HR" dirty="0"/>
              <a:t>školskoj godini održana su dva stručna skupa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1. </a:t>
            </a:r>
            <a:r>
              <a:rPr lang="hr-HR" dirty="0" err="1" smtClean="0"/>
              <a:t>ŽSV</a:t>
            </a:r>
            <a:r>
              <a:rPr lang="hr-HR" dirty="0" smtClean="0"/>
              <a:t>: 21.11.2012</a:t>
            </a:r>
            <a:r>
              <a:rPr lang="hr-HR" dirty="0"/>
              <a:t>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Teme:</a:t>
            </a:r>
            <a:endParaRPr lang="hr-HR" dirty="0"/>
          </a:p>
          <a:p>
            <a:pPr lvl="0"/>
            <a:r>
              <a:rPr lang="hr-HR" dirty="0"/>
              <a:t>Nataša </a:t>
            </a:r>
            <a:r>
              <a:rPr lang="hr-HR" dirty="0" err="1"/>
              <a:t>Hoić</a:t>
            </a:r>
            <a:r>
              <a:rPr lang="hr-HR" dirty="0"/>
              <a:t>- Božić : Mješoviti model učenja za e-kolegij Multimedijski sustavi </a:t>
            </a:r>
          </a:p>
          <a:p>
            <a:pPr lvl="0"/>
            <a:r>
              <a:rPr lang="hr-HR" dirty="0"/>
              <a:t>Predrag Vrsalović: Izvješće sa savjetovanja Računalo u školi </a:t>
            </a:r>
            <a:endParaRPr lang="hr-HR" dirty="0" smtClean="0"/>
          </a:p>
          <a:p>
            <a:pPr lvl="0"/>
            <a:r>
              <a:rPr lang="hr-HR" dirty="0" smtClean="0"/>
              <a:t>Lorena </a:t>
            </a:r>
            <a:r>
              <a:rPr lang="hr-HR" dirty="0"/>
              <a:t>Kinkela </a:t>
            </a:r>
            <a:r>
              <a:rPr lang="hr-HR" dirty="0" err="1"/>
              <a:t>Dumenčić</a:t>
            </a:r>
            <a:r>
              <a:rPr lang="hr-HR" dirty="0"/>
              <a:t>: </a:t>
            </a:r>
            <a:r>
              <a:rPr lang="hr-HR" dirty="0" err="1"/>
              <a:t>CUC</a:t>
            </a:r>
            <a:r>
              <a:rPr lang="hr-HR" dirty="0"/>
              <a:t>  </a:t>
            </a:r>
            <a:r>
              <a:rPr lang="hr-HR" dirty="0" err="1"/>
              <a:t>2012</a:t>
            </a:r>
            <a:r>
              <a:rPr lang="hr-HR" dirty="0"/>
              <a:t>-izvješće</a:t>
            </a:r>
          </a:p>
          <a:p>
            <a:pPr lvl="0"/>
            <a:r>
              <a:rPr lang="hr-HR" dirty="0"/>
              <a:t>Siniša Topić: Izrada aplikacija za pametne telefone</a:t>
            </a:r>
          </a:p>
          <a:p>
            <a:r>
              <a:rPr lang="hr-HR" dirty="0"/>
              <a:t>Razno</a:t>
            </a:r>
          </a:p>
        </p:txBody>
      </p:sp>
    </p:spTree>
    <p:extLst>
      <p:ext uri="{BB962C8B-B14F-4D97-AF65-F5344CB8AC3E}">
        <p14:creationId xmlns:p14="http://schemas.microsoft.com/office/powerpoint/2010/main" val="317664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Izvješće o radu Vijeća u </a:t>
            </a:r>
            <a:r>
              <a:rPr lang="hr-HR" b="1" dirty="0" err="1"/>
              <a:t>2012</a:t>
            </a:r>
            <a:r>
              <a:rPr lang="hr-HR" b="1" dirty="0"/>
              <a:t>./</a:t>
            </a:r>
            <a:r>
              <a:rPr lang="hr-HR" b="1" dirty="0" err="1"/>
              <a:t>2013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2. </a:t>
            </a:r>
            <a:r>
              <a:rPr lang="hr-HR" dirty="0" err="1" smtClean="0"/>
              <a:t>ŽSV</a:t>
            </a:r>
            <a:r>
              <a:rPr lang="hr-HR" dirty="0" smtClean="0"/>
              <a:t>: 25.04.2013.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Teme :</a:t>
            </a:r>
          </a:p>
          <a:p>
            <a:r>
              <a:rPr lang="hr-HR" dirty="0" smtClean="0"/>
              <a:t>Kornelija Tonsa: Iskustva </a:t>
            </a:r>
            <a:r>
              <a:rPr lang="hr-HR" dirty="0"/>
              <a:t>uporabe </a:t>
            </a:r>
            <a:r>
              <a:rPr lang="hr-HR" dirty="0" smtClean="0"/>
              <a:t>e-dnevnika</a:t>
            </a:r>
          </a:p>
          <a:p>
            <a:r>
              <a:rPr lang="hr-HR" dirty="0" smtClean="0"/>
              <a:t>Maja Vukas: </a:t>
            </a:r>
            <a:r>
              <a:rPr lang="hr-HR" dirty="0" err="1"/>
              <a:t>Edmondo</a:t>
            </a:r>
            <a:r>
              <a:rPr lang="hr-HR" dirty="0"/>
              <a:t>- alat za učenje i provjeru </a:t>
            </a:r>
            <a:r>
              <a:rPr lang="hr-HR" dirty="0" smtClean="0"/>
              <a:t>znanja</a:t>
            </a:r>
          </a:p>
          <a:p>
            <a:r>
              <a:rPr lang="hr-HR" dirty="0" smtClean="0"/>
              <a:t> Zaključci </a:t>
            </a:r>
            <a:r>
              <a:rPr lang="hr-HR" dirty="0"/>
              <a:t>s prošlog vijeća i </a:t>
            </a:r>
            <a:r>
              <a:rPr lang="hr-HR" dirty="0" smtClean="0"/>
              <a:t>aktualnosti: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hr-HR" dirty="0" err="1" smtClean="0"/>
              <a:t>Infokup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web stranice </a:t>
            </a:r>
            <a:r>
              <a:rPr lang="hr-HR" u="sng" dirty="0">
                <a:hlinkClick r:id="rId2"/>
              </a:rPr>
              <a:t>http://</a:t>
            </a:r>
            <a:r>
              <a:rPr lang="hr-HR" u="sng" dirty="0" err="1">
                <a:hlinkClick r:id="rId2"/>
              </a:rPr>
              <a:t>zsv</a:t>
            </a:r>
            <a:r>
              <a:rPr lang="hr-HR" u="sng" dirty="0">
                <a:hlinkClick r:id="rId2"/>
              </a:rPr>
              <a:t>-</a:t>
            </a:r>
            <a:r>
              <a:rPr lang="hr-HR" u="sng" dirty="0" err="1">
                <a:hlinkClick r:id="rId2"/>
              </a:rPr>
              <a:t>inf</a:t>
            </a:r>
            <a:r>
              <a:rPr lang="hr-HR" u="sng" dirty="0">
                <a:hlinkClick r:id="rId2"/>
              </a:rPr>
              <a:t>-ss-pgz.skole.hr/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</a:t>
            </a:r>
            <a:r>
              <a:rPr lang="hr-HR" dirty="0"/>
              <a:t>e-upisi u </a:t>
            </a:r>
            <a:r>
              <a:rPr lang="hr-HR" dirty="0" smtClean="0"/>
              <a:t>SS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157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Izvješće o radu Vijeća u </a:t>
            </a:r>
            <a:r>
              <a:rPr lang="hr-HR" b="1" dirty="0" err="1"/>
              <a:t>2012</a:t>
            </a:r>
            <a:r>
              <a:rPr lang="hr-HR" b="1" dirty="0"/>
              <a:t>./</a:t>
            </a:r>
            <a:r>
              <a:rPr lang="hr-HR" b="1" dirty="0" err="1"/>
              <a:t>2013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29.08.2013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stručno-instruktivni </a:t>
            </a:r>
            <a:r>
              <a:rPr lang="hr-HR" dirty="0"/>
              <a:t>skup za srednje strukovne škole s </a:t>
            </a:r>
            <a:r>
              <a:rPr lang="hr-HR" dirty="0" smtClean="0"/>
              <a:t>temom: </a:t>
            </a:r>
            <a:r>
              <a:rPr lang="hr-HR" b="1" dirty="0" smtClean="0"/>
              <a:t>Primjena novih kurikuluma općeobrazovnih predmeta za strukovne škole, tehničko i informatičko područje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dirty="0" err="1"/>
              <a:t>TSZ376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</a:t>
            </a:r>
            <a:r>
              <a:rPr lang="hr-HR" dirty="0" smtClean="0"/>
              <a:t>	</a:t>
            </a:r>
            <a:r>
              <a:rPr lang="en-US" dirty="0" smtClean="0"/>
              <a:t>Entry </a:t>
            </a:r>
            <a:r>
              <a:rPr lang="en-US" dirty="0"/>
              <a:t>Code: </a:t>
            </a:r>
            <a:r>
              <a:rPr lang="en-US" dirty="0" err="1"/>
              <a:t>F6XZ8kw!J</a:t>
            </a:r>
            <a:endParaRPr lang="hr-HR" b="1" dirty="0" smtClean="0"/>
          </a:p>
          <a:p>
            <a:pPr marL="0" indent="0">
              <a:buNone/>
            </a:pPr>
            <a:endParaRPr lang="hr-HR" b="1" dirty="0" smtClean="0"/>
          </a:p>
          <a:p>
            <a:r>
              <a:rPr lang="hr-HR" dirty="0"/>
              <a:t>Videokonferencija-sni</a:t>
            </a:r>
            <a:r>
              <a:rPr lang="hr-HR" dirty="0" smtClean="0"/>
              <a:t>mku </a:t>
            </a:r>
            <a:r>
              <a:rPr lang="hr-HR" dirty="0"/>
              <a:t>predavanja </a:t>
            </a:r>
            <a:r>
              <a:rPr lang="hr-HR" dirty="0" smtClean="0"/>
              <a:t>dostupna na linku: </a:t>
            </a:r>
            <a:r>
              <a:rPr lang="hr-HR" dirty="0" err="1" smtClean="0">
                <a:hlinkClick r:id="rId2"/>
              </a:rPr>
              <a:t>https</a:t>
            </a:r>
            <a:r>
              <a:rPr lang="hr-HR" dirty="0">
                <a:hlinkClick r:id="rId2"/>
              </a:rPr>
              <a:t>://www311.livemeeting.com/</a:t>
            </a:r>
            <a:r>
              <a:rPr lang="hr-HR" dirty="0" err="1">
                <a:hlinkClick r:id="rId2"/>
              </a:rPr>
              <a:t>cc</a:t>
            </a:r>
            <a:r>
              <a:rPr lang="hr-HR" dirty="0">
                <a:hlinkClick r:id="rId2"/>
              </a:rPr>
              <a:t>/</a:t>
            </a:r>
            <a:r>
              <a:rPr lang="hr-HR" dirty="0" err="1">
                <a:hlinkClick r:id="rId2"/>
              </a:rPr>
              <a:t>usergroups</a:t>
            </a:r>
            <a:r>
              <a:rPr lang="hr-HR" dirty="0">
                <a:hlinkClick r:id="rId2"/>
              </a:rPr>
              <a:t>/</a:t>
            </a:r>
            <a:r>
              <a:rPr lang="hr-HR" dirty="0" err="1">
                <a:hlinkClick r:id="rId2"/>
              </a:rPr>
              <a:t>view</a:t>
            </a:r>
            <a:r>
              <a:rPr lang="hr-HR" dirty="0">
                <a:hlinkClick r:id="rId2"/>
              </a:rPr>
              <a:t>?</a:t>
            </a:r>
            <a:r>
              <a:rPr lang="hr-HR" dirty="0" err="1">
                <a:hlinkClick r:id="rId2"/>
              </a:rPr>
              <a:t>id</a:t>
            </a:r>
            <a:r>
              <a:rPr lang="hr-HR" dirty="0">
                <a:hlinkClick r:id="rId2"/>
              </a:rPr>
              <a:t>=</a:t>
            </a:r>
            <a:r>
              <a:rPr lang="hr-HR" dirty="0" err="1">
                <a:hlinkClick r:id="rId2"/>
              </a:rPr>
              <a:t>TSZ376</a:t>
            </a:r>
            <a:r>
              <a:rPr lang="hr-HR" dirty="0">
                <a:hlinkClick r:id="rId2"/>
              </a:rPr>
              <a:t>&amp;</a:t>
            </a:r>
            <a:r>
              <a:rPr lang="hr-HR" dirty="0" err="1">
                <a:hlinkClick r:id="rId2"/>
              </a:rPr>
              <a:t>pw</a:t>
            </a:r>
            <a:r>
              <a:rPr lang="hr-HR" dirty="0">
                <a:hlinkClick r:id="rId2"/>
              </a:rPr>
              <a:t>=</a:t>
            </a:r>
            <a:r>
              <a:rPr lang="hr-HR" dirty="0" err="1">
                <a:hlinkClick r:id="rId2"/>
              </a:rPr>
              <a:t>F6XZ8kw</a:t>
            </a:r>
            <a:r>
              <a:rPr lang="hr-HR" dirty="0">
                <a:hlinkClick r:id="rId2"/>
              </a:rPr>
              <a:t>%</a:t>
            </a:r>
            <a:r>
              <a:rPr lang="hr-HR" dirty="0" err="1">
                <a:hlinkClick r:id="rId2"/>
              </a:rPr>
              <a:t>21J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67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Izvješće o radu Vijeća u </a:t>
            </a:r>
            <a:r>
              <a:rPr lang="hr-HR" b="1" dirty="0" err="1"/>
              <a:t>2012</a:t>
            </a:r>
            <a:r>
              <a:rPr lang="hr-HR" b="1" dirty="0"/>
              <a:t>./</a:t>
            </a:r>
            <a:r>
              <a:rPr lang="hr-HR" b="1" dirty="0" err="1"/>
              <a:t>2013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30.08.2013.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Državni skup </a:t>
            </a:r>
            <a:r>
              <a:rPr lang="hr-HR" dirty="0"/>
              <a:t>za </a:t>
            </a:r>
            <a:r>
              <a:rPr lang="hr-HR" dirty="0" smtClean="0"/>
              <a:t>za </a:t>
            </a:r>
            <a:r>
              <a:rPr lang="hr-HR" dirty="0"/>
              <a:t>učitelje i nastavnike informatike i računalstva osnovnih i srednjih škola - </a:t>
            </a:r>
            <a:r>
              <a:rPr lang="hr-HR" b="1" dirty="0" smtClean="0"/>
              <a:t>voditelje </a:t>
            </a:r>
            <a:r>
              <a:rPr lang="hr-HR" b="1" dirty="0"/>
              <a:t>županijskih stručnih vijeća Republike Hrvatske </a:t>
            </a:r>
            <a:endParaRPr lang="hr-HR" dirty="0"/>
          </a:p>
          <a:p>
            <a:endParaRPr lang="hr-HR" dirty="0"/>
          </a:p>
          <a:p>
            <a:r>
              <a:rPr lang="hr-HR" i="1" dirty="0"/>
              <a:t>PRIPREMA ZA NOVU ŠKOLSKU </a:t>
            </a:r>
            <a:r>
              <a:rPr lang="hr-HR" i="1" dirty="0" err="1"/>
              <a:t>2013</a:t>
            </a:r>
            <a:r>
              <a:rPr lang="hr-HR" i="1" dirty="0"/>
              <a:t>./</a:t>
            </a:r>
            <a:r>
              <a:rPr lang="hr-HR" i="1" dirty="0" err="1"/>
              <a:t>2014</a:t>
            </a:r>
            <a:r>
              <a:rPr lang="hr-HR" i="1" dirty="0"/>
              <a:t>. GODINU </a:t>
            </a:r>
            <a:endParaRPr lang="hr-HR" dirty="0"/>
          </a:p>
          <a:p>
            <a:r>
              <a:rPr lang="hr-HR" i="1" dirty="0"/>
              <a:t>državni, jednodnevni stručni skup </a:t>
            </a:r>
            <a:endParaRPr lang="hr-HR" dirty="0"/>
          </a:p>
          <a:p>
            <a:pPr marL="0" indent="0">
              <a:buNone/>
            </a:pP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22499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Izvješće o radu Vijeća u </a:t>
            </a:r>
            <a:r>
              <a:rPr lang="hr-HR" b="1" dirty="0" err="1"/>
              <a:t>2012</a:t>
            </a:r>
            <a:r>
              <a:rPr lang="hr-HR" b="1" dirty="0"/>
              <a:t>./</a:t>
            </a:r>
            <a:r>
              <a:rPr lang="hr-HR" b="1" dirty="0" err="1"/>
              <a:t>2013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/>
              <a:t>Državni skup</a:t>
            </a:r>
            <a:endParaRPr lang="hr-HR" b="1" dirty="0"/>
          </a:p>
          <a:p>
            <a:pPr marL="514350" indent="-514350">
              <a:buAutoNum type="romanUcPeriod"/>
            </a:pPr>
            <a:r>
              <a:rPr lang="hr-HR" dirty="0" smtClean="0"/>
              <a:t>dio: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/>
              <a:t>Pozdravna riječ Ravnatelja </a:t>
            </a:r>
            <a:r>
              <a:rPr lang="hr-HR" b="1" dirty="0" err="1" smtClean="0"/>
              <a:t>AZOO</a:t>
            </a:r>
            <a:r>
              <a:rPr lang="hr-HR" i="1" dirty="0" smtClean="0"/>
              <a:t>, </a:t>
            </a:r>
            <a:r>
              <a:rPr lang="hr-HR" dirty="0"/>
              <a:t>Vinko Filipović, prof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b="1" dirty="0" err="1">
                <a:hlinkClick r:id="rId2" action="ppaction://hlinksldjump"/>
              </a:rPr>
              <a:t>CARNet</a:t>
            </a:r>
            <a:r>
              <a:rPr lang="hr-HR" b="1" dirty="0">
                <a:hlinkClick r:id="rId2" action="ppaction://hlinksldjump"/>
              </a:rPr>
              <a:t> </a:t>
            </a:r>
            <a:r>
              <a:rPr lang="hr-HR" b="1" dirty="0" smtClean="0">
                <a:hlinkClick r:id="rId2" action="ppaction://hlinksldjump"/>
              </a:rPr>
              <a:t>i e-škola</a:t>
            </a:r>
            <a:r>
              <a:rPr lang="hr-HR" i="1" dirty="0" smtClean="0"/>
              <a:t>, </a:t>
            </a:r>
            <a:r>
              <a:rPr lang="hr-HR" dirty="0"/>
              <a:t>Andrijana Prskalo Maček</a:t>
            </a:r>
          </a:p>
          <a:p>
            <a:r>
              <a:rPr lang="hr-HR" b="1" dirty="0"/>
              <a:t>Digitalne kompetencije i </a:t>
            </a:r>
            <a:r>
              <a:rPr lang="hr-HR" b="1" dirty="0" err="1" smtClean="0"/>
              <a:t>zapošljivost</a:t>
            </a:r>
            <a:r>
              <a:rPr lang="hr-HR" dirty="0" smtClean="0"/>
              <a:t>, </a:t>
            </a:r>
            <a:r>
              <a:rPr lang="hr-HR" dirty="0"/>
              <a:t>Renato Barišić, </a:t>
            </a:r>
            <a:r>
              <a:rPr lang="hr-HR" dirty="0" err="1"/>
              <a:t>dipl.ing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b="1" dirty="0"/>
              <a:t>HR u EU – kako ući u </a:t>
            </a:r>
            <a:r>
              <a:rPr lang="hr-HR" b="1" dirty="0" smtClean="0"/>
              <a:t>projekte</a:t>
            </a:r>
            <a:r>
              <a:rPr lang="hr-HR" i="1" dirty="0" smtClean="0"/>
              <a:t>, </a:t>
            </a:r>
            <a:r>
              <a:rPr lang="hr-HR" dirty="0"/>
              <a:t>Darko </a:t>
            </a:r>
            <a:r>
              <a:rPr lang="hr-HR" dirty="0" err="1"/>
              <a:t>Jureković</a:t>
            </a:r>
            <a:r>
              <a:rPr lang="hr-HR" dirty="0"/>
              <a:t>, </a:t>
            </a:r>
            <a:r>
              <a:rPr lang="hr-HR" dirty="0" err="1"/>
              <a:t>dip</a:t>
            </a:r>
            <a:r>
              <a:rPr lang="hr-HR" dirty="0"/>
              <a:t>. ing</a:t>
            </a:r>
            <a:r>
              <a:rPr lang="hr-HR" dirty="0" smtClean="0"/>
              <a:t>.</a:t>
            </a:r>
          </a:p>
          <a:p>
            <a:r>
              <a:rPr lang="hr-HR" b="1" dirty="0"/>
              <a:t>Jesu li </a:t>
            </a:r>
            <a:r>
              <a:rPr lang="hr-HR" b="1" dirty="0" err="1"/>
              <a:t>STEM</a:t>
            </a:r>
            <a:r>
              <a:rPr lang="hr-HR" b="1" dirty="0"/>
              <a:t> zanimanja zanimanja budućnosti</a:t>
            </a:r>
            <a:r>
              <a:rPr lang="hr-HR" b="1" dirty="0" smtClean="0"/>
              <a:t>?</a:t>
            </a:r>
          </a:p>
          <a:p>
            <a:endParaRPr lang="hr-HR" dirty="0"/>
          </a:p>
          <a:p>
            <a:pPr marL="0" indent="0">
              <a:buNone/>
            </a:pP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247401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Izvješće o radu Vijeća u </a:t>
            </a:r>
            <a:r>
              <a:rPr lang="hr-HR" b="1" dirty="0" err="1"/>
              <a:t>2012</a:t>
            </a:r>
            <a:r>
              <a:rPr lang="hr-HR" b="1" dirty="0"/>
              <a:t>./</a:t>
            </a:r>
            <a:r>
              <a:rPr lang="hr-HR" b="1" dirty="0" err="1"/>
              <a:t>2013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b="1" dirty="0" smtClean="0"/>
              <a:t>Državni skup</a:t>
            </a:r>
            <a:endParaRPr lang="hr-HR" b="1" dirty="0"/>
          </a:p>
          <a:p>
            <a:pPr marL="0" indent="0">
              <a:buNone/>
            </a:pPr>
            <a:r>
              <a:rPr lang="hr-HR" dirty="0" smtClean="0"/>
              <a:t>II. dio:</a:t>
            </a:r>
            <a:endParaRPr lang="hr-HR" dirty="0"/>
          </a:p>
          <a:p>
            <a:r>
              <a:rPr lang="hr-HR" b="1" i="1" dirty="0" smtClean="0"/>
              <a:t>pripremanje </a:t>
            </a:r>
            <a:r>
              <a:rPr lang="hr-HR" i="1" dirty="0"/>
              <a:t>učitelja i nastavnika informatike i računalstva osnovnih i srednjih škola za novu školsku </a:t>
            </a:r>
            <a:r>
              <a:rPr lang="hr-HR" i="1" dirty="0" err="1"/>
              <a:t>2013</a:t>
            </a:r>
            <a:r>
              <a:rPr lang="hr-HR" i="1" dirty="0"/>
              <a:t>./</a:t>
            </a:r>
            <a:r>
              <a:rPr lang="hr-HR" i="1" dirty="0" err="1"/>
              <a:t>2014</a:t>
            </a:r>
            <a:r>
              <a:rPr lang="hr-HR" i="1" dirty="0"/>
              <a:t>. godinu </a:t>
            </a:r>
            <a:endParaRPr lang="hr-HR" dirty="0"/>
          </a:p>
          <a:p>
            <a:r>
              <a:rPr lang="hr-HR" b="1" i="1" dirty="0" smtClean="0"/>
              <a:t>stručno </a:t>
            </a:r>
            <a:r>
              <a:rPr lang="hr-HR" b="1" i="1" dirty="0"/>
              <a:t>usavršavanje </a:t>
            </a:r>
            <a:r>
              <a:rPr lang="hr-HR" i="1" dirty="0"/>
              <a:t>učitelja i nastavnika informatike i računalstva osnovnih i srednjih škola za novu školsku </a:t>
            </a:r>
            <a:r>
              <a:rPr lang="hr-HR" i="1" dirty="0" err="1"/>
              <a:t>2013</a:t>
            </a:r>
            <a:r>
              <a:rPr lang="hr-HR" i="1" dirty="0"/>
              <a:t>./</a:t>
            </a:r>
            <a:r>
              <a:rPr lang="hr-HR" i="1" dirty="0" err="1"/>
              <a:t>2014</a:t>
            </a:r>
            <a:r>
              <a:rPr lang="hr-HR" i="1" dirty="0"/>
              <a:t>. godinu </a:t>
            </a:r>
            <a:endParaRPr lang="hr-HR" dirty="0"/>
          </a:p>
          <a:p>
            <a:r>
              <a:rPr lang="hr-HR" b="1" i="1" dirty="0" smtClean="0"/>
              <a:t>plan </a:t>
            </a:r>
            <a:r>
              <a:rPr lang="hr-HR" b="1" i="1" dirty="0"/>
              <a:t>i program rada </a:t>
            </a:r>
            <a:r>
              <a:rPr lang="hr-HR" b="1" i="1" dirty="0" err="1"/>
              <a:t>ŽSV</a:t>
            </a:r>
            <a:r>
              <a:rPr lang="hr-HR" b="1" i="1" dirty="0"/>
              <a:t>-a </a:t>
            </a:r>
            <a:r>
              <a:rPr lang="hr-HR" i="1" dirty="0"/>
              <a:t>učitelja i nastavnika informatike i računalstva osnovnih i srednjih škola za novu školsku </a:t>
            </a:r>
            <a:r>
              <a:rPr lang="hr-HR" i="1" dirty="0" err="1"/>
              <a:t>2013</a:t>
            </a:r>
            <a:r>
              <a:rPr lang="hr-HR" i="1" dirty="0"/>
              <a:t>./</a:t>
            </a:r>
            <a:r>
              <a:rPr lang="hr-HR" i="1" dirty="0" err="1"/>
              <a:t>2014</a:t>
            </a:r>
            <a:r>
              <a:rPr lang="hr-HR" i="1" dirty="0"/>
              <a:t>. godinu </a:t>
            </a:r>
            <a:endParaRPr lang="hr-HR" dirty="0"/>
          </a:p>
          <a:p>
            <a:r>
              <a:rPr lang="hr-HR" b="1" i="1" dirty="0" smtClean="0"/>
              <a:t>stručni </a:t>
            </a:r>
            <a:r>
              <a:rPr lang="hr-HR" b="1" i="1" dirty="0"/>
              <a:t>ispiti </a:t>
            </a:r>
            <a:r>
              <a:rPr lang="hr-HR" i="1" dirty="0"/>
              <a:t>učitelja i nastavnika informatike i računalstva osnovnih i srednjih škola za novu školsku </a:t>
            </a:r>
            <a:r>
              <a:rPr lang="hr-HR" i="1" dirty="0" err="1"/>
              <a:t>2013</a:t>
            </a:r>
            <a:r>
              <a:rPr lang="hr-HR" i="1" dirty="0"/>
              <a:t>./</a:t>
            </a:r>
            <a:r>
              <a:rPr lang="hr-HR" i="1" dirty="0" err="1"/>
              <a:t>2014</a:t>
            </a:r>
            <a:r>
              <a:rPr lang="hr-HR" i="1" dirty="0"/>
              <a:t>. godinu 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29756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Godišnji plan i program rada Vijeća za </a:t>
            </a:r>
            <a:r>
              <a:rPr lang="hr-HR" b="1" dirty="0" err="1"/>
              <a:t>2013</a:t>
            </a:r>
            <a:r>
              <a:rPr lang="hr-HR" b="1" dirty="0"/>
              <a:t>./</a:t>
            </a:r>
            <a:r>
              <a:rPr lang="hr-HR" b="1" dirty="0" err="1"/>
              <a:t>2014</a:t>
            </a:r>
            <a:r>
              <a:rPr lang="hr-HR" b="1" dirty="0"/>
              <a:t>. </a:t>
            </a:r>
            <a:r>
              <a:rPr lang="hr-HR" b="1" dirty="0" smtClean="0"/>
              <a:t>godinu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89544"/>
            <a:ext cx="8229600" cy="4876800"/>
          </a:xfrm>
        </p:spPr>
        <p:txBody>
          <a:bodyPr/>
          <a:lstStyle/>
          <a:p>
            <a:r>
              <a:rPr lang="hr-HR" dirty="0" smtClean="0"/>
              <a:t>Dva županijska vijeća: 15.10.2013. i   29.04.2014.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err="1" smtClean="0"/>
              <a:t>CARNetova</a:t>
            </a:r>
            <a:r>
              <a:rPr lang="hr-HR" dirty="0" smtClean="0"/>
              <a:t> korisnička konferencija </a:t>
            </a:r>
            <a:r>
              <a:rPr lang="hr-HR" dirty="0" err="1" smtClean="0"/>
              <a:t>CUC</a:t>
            </a:r>
            <a:r>
              <a:rPr lang="hr-HR" dirty="0" smtClean="0"/>
              <a:t> </a:t>
            </a:r>
            <a:r>
              <a:rPr lang="hr-HR" dirty="0" err="1" smtClean="0"/>
              <a:t>2013</a:t>
            </a:r>
            <a:r>
              <a:rPr lang="hr-HR" dirty="0" smtClean="0"/>
              <a:t>. „Dohvati znanje”- 19.11.2013.</a:t>
            </a:r>
          </a:p>
          <a:p>
            <a:r>
              <a:rPr lang="hr-HR" dirty="0" smtClean="0"/>
              <a:t>Stručno usavršavanje (</a:t>
            </a:r>
            <a:r>
              <a:rPr lang="hr-HR" dirty="0" err="1" smtClean="0"/>
              <a:t>AZOO</a:t>
            </a:r>
            <a:r>
              <a:rPr lang="hr-HR" dirty="0" smtClean="0"/>
              <a:t>)-Primošten</a:t>
            </a:r>
            <a:r>
              <a:rPr lang="hr-HR" smtClean="0"/>
              <a:t>, travanj 2014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Web stranice-promjena adresa weba iz</a:t>
            </a:r>
          </a:p>
          <a:p>
            <a:pPr marL="0" indent="0">
              <a:buNone/>
            </a:pPr>
            <a:r>
              <a:rPr lang="hr-HR" u="sng" dirty="0">
                <a:hlinkClick r:id="rId2"/>
              </a:rPr>
              <a:t>http://</a:t>
            </a:r>
            <a:r>
              <a:rPr lang="hr-HR" u="sng" dirty="0" err="1">
                <a:hlinkClick r:id="rId2"/>
              </a:rPr>
              <a:t>zsv</a:t>
            </a:r>
            <a:r>
              <a:rPr lang="hr-HR" u="sng" dirty="0">
                <a:hlinkClick r:id="rId2"/>
              </a:rPr>
              <a:t>-</a:t>
            </a:r>
            <a:r>
              <a:rPr lang="hr-HR" u="sng" dirty="0" err="1">
                <a:hlinkClick r:id="rId2"/>
              </a:rPr>
              <a:t>inf</a:t>
            </a:r>
            <a:r>
              <a:rPr lang="hr-HR" u="sng" dirty="0">
                <a:hlinkClick r:id="rId2"/>
              </a:rPr>
              <a:t>-ss-pgz.skole.hr</a:t>
            </a:r>
            <a:r>
              <a:rPr lang="hr-HR" u="sng" dirty="0" smtClean="0">
                <a:hlinkClick r:id="rId2"/>
              </a:rPr>
              <a:t>/</a:t>
            </a:r>
            <a:r>
              <a:rPr lang="hr-HR" dirty="0" smtClean="0"/>
              <a:t> u   </a:t>
            </a:r>
            <a:r>
              <a:rPr lang="hr-HR" u="sng" dirty="0" smtClean="0">
                <a:hlinkClick r:id="rId2"/>
              </a:rPr>
              <a:t>http</a:t>
            </a:r>
            <a:r>
              <a:rPr lang="hr-HR" u="sng" dirty="0">
                <a:hlinkClick r:id="rId2"/>
              </a:rPr>
              <a:t>://</a:t>
            </a:r>
            <a:r>
              <a:rPr lang="hr-HR" u="sng" dirty="0" err="1" smtClean="0">
                <a:hlinkClick r:id="rId2"/>
              </a:rPr>
              <a:t>zsv</a:t>
            </a:r>
            <a:r>
              <a:rPr lang="hr-HR" u="sng" dirty="0" smtClean="0">
                <a:hlinkClick r:id="rId2"/>
              </a:rPr>
              <a:t>-inf.skole.hr</a:t>
            </a:r>
            <a:r>
              <a:rPr lang="hr-HR" u="sng" dirty="0">
                <a:hlinkClick r:id="rId2"/>
              </a:rPr>
              <a:t>/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77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snoća">
  <a:themeElements>
    <a:clrScheme name="Jasnoć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asnoć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</TotalTime>
  <Words>641</Words>
  <Application>Microsoft Office PowerPoint</Application>
  <PresentationFormat>Prikaz na zaslonu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Jasnoća</vt:lpstr>
      <vt:lpstr>Županijsko Stručno vijeće profesora informatike i računalstva</vt:lpstr>
      <vt:lpstr>Teme:</vt:lpstr>
      <vt:lpstr>Izvješće o radu Vijeća u 2012./2013. </vt:lpstr>
      <vt:lpstr>Izvješće o radu Vijeća u 2012./2013. </vt:lpstr>
      <vt:lpstr>Izvješće o radu Vijeća u 2012./2013. </vt:lpstr>
      <vt:lpstr>Izvješće o radu Vijeća u 2012./2013. </vt:lpstr>
      <vt:lpstr>Izvješće o radu Vijeća u 2012./2013. </vt:lpstr>
      <vt:lpstr>Izvješće o radu Vijeća u 2012./2013. </vt:lpstr>
      <vt:lpstr>Godišnji plan i program rada Vijeća za 2013./2014. godinu </vt:lpstr>
      <vt:lpstr>Kurikulum</vt:lpstr>
      <vt:lpstr>Praćenje i vrednovanje učenika, elementi i kriteriji ocjenjivanja</vt:lpstr>
      <vt:lpstr>Mentorstvo</vt:lpstr>
      <vt:lpstr>Razno</vt:lpstr>
      <vt:lpstr>Zahvaljujem na pažnji… </vt:lpstr>
      <vt:lpstr>CARNet i e-škola, Andrijana Prskalo Maček E-škole </vt:lpstr>
      <vt:lpstr>CARNet i e-škola, Andrijana Prskalo Maček  Projekti CARNeta za e-škole u 2013/2014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Županijsko Stručno vijeće profesora informatike i računalstva</dc:title>
  <dc:creator>Janja</dc:creator>
  <cp:lastModifiedBy>Janja</cp:lastModifiedBy>
  <cp:revision>20</cp:revision>
  <dcterms:created xsi:type="dcterms:W3CDTF">2013-10-13T06:00:56Z</dcterms:created>
  <dcterms:modified xsi:type="dcterms:W3CDTF">2013-10-16T16:21:51Z</dcterms:modified>
</cp:coreProperties>
</file>