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8" r:id="rId3"/>
    <p:sldId id="257" r:id="rId4"/>
    <p:sldId id="290" r:id="rId5"/>
    <p:sldId id="292" r:id="rId6"/>
    <p:sldId id="267" r:id="rId7"/>
    <p:sldId id="291" r:id="rId8"/>
    <p:sldId id="282" r:id="rId9"/>
    <p:sldId id="283" r:id="rId10"/>
    <p:sldId id="287" r:id="rId11"/>
    <p:sldId id="286" r:id="rId12"/>
    <p:sldId id="288" r:id="rId13"/>
    <p:sldId id="285" r:id="rId14"/>
    <p:sldId id="289" r:id="rId15"/>
    <p:sldId id="281" r:id="rId16"/>
    <p:sldId id="295" r:id="rId17"/>
    <p:sldId id="297" r:id="rId18"/>
    <p:sldId id="296" r:id="rId19"/>
    <p:sldId id="274" r:id="rId20"/>
    <p:sldId id="268" r:id="rId21"/>
    <p:sldId id="298" r:id="rId22"/>
  </p:sldIdLst>
  <p:sldSz cx="9144000" cy="6858000" type="screen4x3"/>
  <p:notesSz cx="6858000" cy="9144000"/>
  <p:defaultTextStyle>
    <a:defPPr>
      <a:defRPr lang="hr-H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FF66"/>
    <a:srgbClr val="CCFF99"/>
    <a:srgbClr val="3366CC"/>
    <a:srgbClr val="CCFFCC"/>
    <a:srgbClr val="FF0000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8" autoAdjust="0"/>
    <p:restoredTop sz="94581" autoAdjust="0"/>
  </p:normalViewPr>
  <p:slideViewPr>
    <p:cSldViewPr>
      <p:cViewPr>
        <p:scale>
          <a:sx n="50" d="100"/>
          <a:sy n="50" d="100"/>
        </p:scale>
        <p:origin x="-798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639E79-4FEC-4453-A37E-89A0EC0EA8B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7113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07FFC2-6C4E-4567-BEAC-B23FD82332B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741492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19. 5. 2012.</a:t>
            </a: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75864-3799-4892-BE40-6AE247509A3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LOGO - Odredimo veličinu slike</a:t>
            </a:r>
          </a:p>
        </p:txBody>
      </p:sp>
    </p:spTree>
    <p:extLst>
      <p:ext uri="{BB962C8B-B14F-4D97-AF65-F5344CB8AC3E}">
        <p14:creationId xmlns="" xmlns:p14="http://schemas.microsoft.com/office/powerpoint/2010/main" val="3365976918"/>
      </p:ext>
    </p:extLst>
  </p:cSld>
  <p:clrMapOvr>
    <a:masterClrMapping/>
  </p:clrMapOvr>
  <p:transition spd="med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19. 5. 2012.</a:t>
            </a: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B2D95-7DAD-43A7-A351-3DC33645E50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LOGO - Odredimo veličinu slike</a:t>
            </a:r>
          </a:p>
        </p:txBody>
      </p:sp>
    </p:spTree>
    <p:extLst>
      <p:ext uri="{BB962C8B-B14F-4D97-AF65-F5344CB8AC3E}">
        <p14:creationId xmlns="" xmlns:p14="http://schemas.microsoft.com/office/powerpoint/2010/main" val="830801856"/>
      </p:ext>
    </p:extLst>
  </p:cSld>
  <p:clrMapOvr>
    <a:masterClrMapping/>
  </p:clrMapOvr>
  <p:transition spd="med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19. 5. 2012.</a:t>
            </a: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B277-DA1E-43A5-BC4F-43534F05E06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LOGO - Odredimo veličinu slike</a:t>
            </a:r>
          </a:p>
        </p:txBody>
      </p:sp>
    </p:spTree>
    <p:extLst>
      <p:ext uri="{BB962C8B-B14F-4D97-AF65-F5344CB8AC3E}">
        <p14:creationId xmlns="" xmlns:p14="http://schemas.microsoft.com/office/powerpoint/2010/main" val="51656204"/>
      </p:ext>
    </p:extLst>
  </p:cSld>
  <p:clrMapOvr>
    <a:masterClrMapping/>
  </p:clrMapOvr>
  <p:transition spd="med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19. 5. 2012.</a:t>
            </a: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4C0B5-2C00-4D0F-9C26-C1C8B68DC74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LOGO - Odredimo veličinu slike</a:t>
            </a:r>
          </a:p>
        </p:txBody>
      </p:sp>
    </p:spTree>
    <p:extLst>
      <p:ext uri="{BB962C8B-B14F-4D97-AF65-F5344CB8AC3E}">
        <p14:creationId xmlns="" xmlns:p14="http://schemas.microsoft.com/office/powerpoint/2010/main" val="613011177"/>
      </p:ext>
    </p:extLst>
  </p:cSld>
  <p:clrMapOvr>
    <a:masterClrMapping/>
  </p:clrMapOvr>
  <p:transition spd="med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19. 5. 2012.</a:t>
            </a: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891DE-183F-404B-9F00-D199C06E779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LOGO - Odredimo veličinu slike</a:t>
            </a:r>
          </a:p>
        </p:txBody>
      </p:sp>
    </p:spTree>
    <p:extLst>
      <p:ext uri="{BB962C8B-B14F-4D97-AF65-F5344CB8AC3E}">
        <p14:creationId xmlns="" xmlns:p14="http://schemas.microsoft.com/office/powerpoint/2010/main" val="1013323179"/>
      </p:ext>
    </p:extLst>
  </p:cSld>
  <p:clrMapOvr>
    <a:masterClrMapping/>
  </p:clrMapOvr>
  <p:transition spd="med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19. 5. 2012.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CB44C-FC74-4940-801F-56C5A02A5AC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LOGO - Odredimo veličinu slike</a:t>
            </a:r>
          </a:p>
        </p:txBody>
      </p:sp>
    </p:spTree>
    <p:extLst>
      <p:ext uri="{BB962C8B-B14F-4D97-AF65-F5344CB8AC3E}">
        <p14:creationId xmlns="" xmlns:p14="http://schemas.microsoft.com/office/powerpoint/2010/main" val="2403855124"/>
      </p:ext>
    </p:extLst>
  </p:cSld>
  <p:clrMapOvr>
    <a:masterClrMapping/>
  </p:clrMapOvr>
  <p:transition spd="med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19. 5. 2012.</a:t>
            </a:r>
            <a:endParaRPr lang="hr-H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687A8-F94E-472B-9371-D6AD37CFD15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LOGO - Odredimo veličinu slike</a:t>
            </a:r>
          </a:p>
        </p:txBody>
      </p:sp>
    </p:spTree>
    <p:extLst>
      <p:ext uri="{BB962C8B-B14F-4D97-AF65-F5344CB8AC3E}">
        <p14:creationId xmlns="" xmlns:p14="http://schemas.microsoft.com/office/powerpoint/2010/main" val="2147197324"/>
      </p:ext>
    </p:extLst>
  </p:cSld>
  <p:clrMapOvr>
    <a:masterClrMapping/>
  </p:clrMapOvr>
  <p:transition spd="med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19. 5. 2012.</a:t>
            </a: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D293F-2D8B-419D-905E-DB3E88C83AA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LOGO - Odredimo veličinu slike</a:t>
            </a:r>
          </a:p>
        </p:txBody>
      </p:sp>
    </p:spTree>
    <p:extLst>
      <p:ext uri="{BB962C8B-B14F-4D97-AF65-F5344CB8AC3E}">
        <p14:creationId xmlns="" xmlns:p14="http://schemas.microsoft.com/office/powerpoint/2010/main" val="4115023528"/>
      </p:ext>
    </p:extLst>
  </p:cSld>
  <p:clrMapOvr>
    <a:masterClrMapping/>
  </p:clrMapOvr>
  <p:transition spd="med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19. 5. 2012.</a:t>
            </a:r>
            <a:endParaRPr lang="hr-HR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8EE0E-AC9D-4B0F-A052-97E92720CC7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LOGO - Odredimo veličinu slike</a:t>
            </a:r>
          </a:p>
        </p:txBody>
      </p:sp>
    </p:spTree>
    <p:extLst>
      <p:ext uri="{BB962C8B-B14F-4D97-AF65-F5344CB8AC3E}">
        <p14:creationId xmlns="" xmlns:p14="http://schemas.microsoft.com/office/powerpoint/2010/main" val="17350502"/>
      </p:ext>
    </p:extLst>
  </p:cSld>
  <p:clrMapOvr>
    <a:masterClrMapping/>
  </p:clrMapOvr>
  <p:transition spd="med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19. 5. 2012.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0FAE7-643C-4505-8D3A-079D1DF48C1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LOGO - Odredimo veličinu slike</a:t>
            </a:r>
          </a:p>
        </p:txBody>
      </p:sp>
    </p:spTree>
    <p:extLst>
      <p:ext uri="{BB962C8B-B14F-4D97-AF65-F5344CB8AC3E}">
        <p14:creationId xmlns="" xmlns:p14="http://schemas.microsoft.com/office/powerpoint/2010/main" val="104217025"/>
      </p:ext>
    </p:extLst>
  </p:cSld>
  <p:clrMapOvr>
    <a:masterClrMapping/>
  </p:clrMapOvr>
  <p:transition spd="med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 smtClean="0"/>
              <a:t>Kliknite ikonu da biste dodali  sliku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19. 5. 2012.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194C0-B3A1-40BF-9AEE-EF26B6FB75B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LOGO - Odredimo veličinu slike</a:t>
            </a:r>
          </a:p>
        </p:txBody>
      </p:sp>
    </p:spTree>
    <p:extLst>
      <p:ext uri="{BB962C8B-B14F-4D97-AF65-F5344CB8AC3E}">
        <p14:creationId xmlns="" xmlns:p14="http://schemas.microsoft.com/office/powerpoint/2010/main" val="3403741825"/>
      </p:ext>
    </p:extLst>
  </p:cSld>
  <p:clrMapOvr>
    <a:masterClrMapping/>
  </p:clrMapOvr>
  <p:transition spd="med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975" y="573088"/>
            <a:ext cx="85725" cy="573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325" y="573088"/>
            <a:ext cx="576263" cy="573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544638"/>
            <a:ext cx="7315200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2770188"/>
            <a:ext cx="7315200" cy="353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100" y="549275"/>
            <a:ext cx="1189038" cy="2968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x-none"/>
              <a:t>19. 5. 2012.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5200" y="549275"/>
            <a:ext cx="939800" cy="30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4BE23ED-C387-42F8-AB9B-6F0168A5CA1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663"/>
            <a:ext cx="2246312" cy="301625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hr-HR"/>
              <a:t>LOGO - Odredimo veličinu slike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heel spokes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44675"/>
            <a:ext cx="7772400" cy="1470025"/>
          </a:xfrm>
        </p:spPr>
        <p:txBody>
          <a:bodyPr/>
          <a:lstStyle/>
          <a:p>
            <a:pPr eaLnBrk="1" hangingPunct="1"/>
            <a:r>
              <a:rPr lang="hr-HR" smtClean="0"/>
              <a:t>Programski jezik LOGO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357563"/>
            <a:ext cx="6400800" cy="1752600"/>
          </a:xfrm>
        </p:spPr>
        <p:txBody>
          <a:bodyPr/>
          <a:lstStyle/>
          <a:p>
            <a:pPr eaLnBrk="1" hangingPunct="1"/>
            <a:r>
              <a:rPr lang="hr-HR" smtClean="0"/>
              <a:t>Odredimo veličinu slike</a:t>
            </a: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4329113" y="4437063"/>
            <a:ext cx="674687" cy="792162"/>
            <a:chOff x="2389" y="1261"/>
            <a:chExt cx="568" cy="696"/>
          </a:xfrm>
        </p:grpSpPr>
        <p:sp>
          <p:nvSpPr>
            <p:cNvPr id="2053" name="Oval 5"/>
            <p:cNvSpPr>
              <a:spLocks noChangeArrowheads="1"/>
            </p:cNvSpPr>
            <p:nvPr/>
          </p:nvSpPr>
          <p:spPr bwMode="auto">
            <a:xfrm>
              <a:off x="2576" y="1261"/>
              <a:ext cx="193" cy="1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>
              <a:off x="2389" y="1417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2055" name="Oval 7"/>
            <p:cNvSpPr>
              <a:spLocks noChangeArrowheads="1"/>
            </p:cNvSpPr>
            <p:nvPr/>
          </p:nvSpPr>
          <p:spPr bwMode="auto">
            <a:xfrm>
              <a:off x="2777" y="1433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2056" name="Oval 8"/>
            <p:cNvSpPr>
              <a:spLocks noChangeArrowheads="1"/>
            </p:cNvSpPr>
            <p:nvPr/>
          </p:nvSpPr>
          <p:spPr bwMode="auto">
            <a:xfrm>
              <a:off x="2777" y="1777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2389" y="1777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2058" name="Oval 10"/>
            <p:cNvSpPr>
              <a:spLocks noChangeArrowheads="1"/>
            </p:cNvSpPr>
            <p:nvPr/>
          </p:nvSpPr>
          <p:spPr bwMode="auto">
            <a:xfrm>
              <a:off x="2494" y="1417"/>
              <a:ext cx="360" cy="5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>
              <a:off x="2517" y="1417"/>
              <a:ext cx="313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grpSp>
          <p:nvGrpSpPr>
            <p:cNvPr id="2060" name="Group 12"/>
            <p:cNvGrpSpPr>
              <a:grpSpLocks/>
            </p:cNvGrpSpPr>
            <p:nvPr/>
          </p:nvGrpSpPr>
          <p:grpSpPr bwMode="auto">
            <a:xfrm>
              <a:off x="2533" y="1426"/>
              <a:ext cx="282" cy="522"/>
              <a:chOff x="3286" y="553"/>
              <a:chExt cx="384" cy="465"/>
            </a:xfrm>
          </p:grpSpPr>
          <p:sp>
            <p:nvSpPr>
              <p:cNvPr id="2061" name="AutoShape 13"/>
              <p:cNvSpPr>
                <a:spLocks noChangeArrowheads="1"/>
              </p:cNvSpPr>
              <p:nvPr/>
            </p:nvSpPr>
            <p:spPr bwMode="auto">
              <a:xfrm rot="683665">
                <a:off x="3298" y="628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2062" name="AutoShape 14"/>
              <p:cNvSpPr>
                <a:spLocks noChangeArrowheads="1"/>
              </p:cNvSpPr>
              <p:nvPr/>
            </p:nvSpPr>
            <p:spPr bwMode="auto">
              <a:xfrm rot="10800000">
                <a:off x="3388" y="838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2063" name="AutoShape 15"/>
              <p:cNvSpPr>
                <a:spLocks noChangeArrowheads="1"/>
              </p:cNvSpPr>
              <p:nvPr/>
            </p:nvSpPr>
            <p:spPr bwMode="auto">
              <a:xfrm rot="-2929834">
                <a:off x="3286" y="766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2064" name="AutoShape 16"/>
              <p:cNvSpPr>
                <a:spLocks noChangeArrowheads="1"/>
              </p:cNvSpPr>
              <p:nvPr/>
            </p:nvSpPr>
            <p:spPr bwMode="auto">
              <a:xfrm>
                <a:off x="3487" y="625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2065" name="AutoShape 17"/>
              <p:cNvSpPr>
                <a:spLocks noChangeArrowheads="1"/>
              </p:cNvSpPr>
              <p:nvPr/>
            </p:nvSpPr>
            <p:spPr bwMode="auto">
              <a:xfrm>
                <a:off x="3385" y="553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2066" name="AutoShape 18"/>
              <p:cNvSpPr>
                <a:spLocks noChangeArrowheads="1"/>
              </p:cNvSpPr>
              <p:nvPr/>
            </p:nvSpPr>
            <p:spPr bwMode="auto">
              <a:xfrm rot="10800000">
                <a:off x="3490" y="766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2067" name="AutoShape 19"/>
              <p:cNvSpPr>
                <a:spLocks noChangeArrowheads="1"/>
              </p:cNvSpPr>
              <p:nvPr/>
            </p:nvSpPr>
            <p:spPr bwMode="auto">
              <a:xfrm>
                <a:off x="3397" y="697"/>
                <a:ext cx="180" cy="18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</p:grpSp>
      </p:grp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4679950" cy="25193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mtClean="0">
                <a:latin typeface="Courier New" pitchFamily="49" charset="0"/>
              </a:rPr>
              <a:t>1)Definirati lik od kojeg se sastoje latice (peterokut):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hr-HR" sz="1400" smtClean="0">
              <a:latin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z="1800" b="1" smtClean="0">
                <a:solidFill>
                  <a:srgbClr val="FFFF00"/>
                </a:solidFill>
                <a:latin typeface="Courier New" pitchFamily="49" charset="0"/>
              </a:rPr>
              <a:t>TO CVIJET :A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z="1800" b="1" smtClean="0">
                <a:solidFill>
                  <a:srgbClr val="FFFF00"/>
                </a:solidFill>
                <a:latin typeface="Courier New" pitchFamily="49" charset="0"/>
              </a:rPr>
              <a:t>REPEAT 5[FD :A RT 360/5]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z="1800" b="1" smtClean="0">
                <a:solidFill>
                  <a:srgbClr val="FFFF00"/>
                </a:solidFill>
                <a:latin typeface="Courier New" pitchFamily="49" charset="0"/>
              </a:rPr>
              <a:t>END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hr-HR" sz="1000" b="1" smtClean="0">
              <a:solidFill>
                <a:srgbClr val="FFFF00"/>
              </a:solidFill>
              <a:latin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hr-HR" sz="1000" b="1" smtClean="0">
              <a:solidFill>
                <a:srgbClr val="FFFF00"/>
              </a:solidFill>
              <a:latin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mtClean="0">
                <a:latin typeface="Courier New" pitchFamily="49" charset="0"/>
              </a:rPr>
              <a:t>2)Dodati u proceduru petlju koja crta 4 latice:</a:t>
            </a:r>
            <a:endParaRPr lang="en-US" b="1" smtClean="0">
              <a:solidFill>
                <a:srgbClr val="FFFF00"/>
              </a:solidFill>
              <a:latin typeface="Courier New" pitchFamily="49" charset="0"/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5364163" y="765175"/>
            <a:ext cx="3168650" cy="30241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grpSp>
        <p:nvGrpSpPr>
          <p:cNvPr id="11268" name="Group 3"/>
          <p:cNvGrpSpPr>
            <a:grpSpLocks/>
          </p:cNvGrpSpPr>
          <p:nvPr/>
        </p:nvGrpSpPr>
        <p:grpSpPr bwMode="auto">
          <a:xfrm>
            <a:off x="5940425" y="1198563"/>
            <a:ext cx="2112963" cy="2159000"/>
            <a:chOff x="3651" y="1253"/>
            <a:chExt cx="1083" cy="1107"/>
          </a:xfrm>
        </p:grpSpPr>
        <p:sp>
          <p:nvSpPr>
            <p:cNvPr id="11272" name="AutoShape 4"/>
            <p:cNvSpPr>
              <a:spLocks noChangeArrowheads="1"/>
            </p:cNvSpPr>
            <p:nvPr/>
          </p:nvSpPr>
          <p:spPr bwMode="auto">
            <a:xfrm rot="2700000">
              <a:off x="4208" y="1292"/>
              <a:ext cx="547" cy="469"/>
            </a:xfrm>
            <a:prstGeom prst="pentagon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1273" name="AutoShape 5"/>
            <p:cNvSpPr>
              <a:spLocks noChangeArrowheads="1"/>
            </p:cNvSpPr>
            <p:nvPr/>
          </p:nvSpPr>
          <p:spPr bwMode="auto">
            <a:xfrm rot="1509795">
              <a:off x="3651" y="1277"/>
              <a:ext cx="547" cy="469"/>
            </a:xfrm>
            <a:prstGeom prst="pentagon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1274" name="AutoShape 6"/>
            <p:cNvSpPr>
              <a:spLocks noChangeArrowheads="1"/>
            </p:cNvSpPr>
            <p:nvPr/>
          </p:nvSpPr>
          <p:spPr bwMode="auto">
            <a:xfrm rot="-8100000">
              <a:off x="3657" y="1847"/>
              <a:ext cx="547" cy="469"/>
            </a:xfrm>
            <a:prstGeom prst="pentagon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1275" name="AutoShape 7"/>
            <p:cNvSpPr>
              <a:spLocks noChangeArrowheads="1"/>
            </p:cNvSpPr>
            <p:nvPr/>
          </p:nvSpPr>
          <p:spPr bwMode="auto">
            <a:xfrm rot="3890205" flipH="1">
              <a:off x="4226" y="1852"/>
              <a:ext cx="547" cy="469"/>
            </a:xfrm>
            <a:prstGeom prst="pentagon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468313" y="3716338"/>
            <a:ext cx="86756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hr-HR" b="1">
                <a:solidFill>
                  <a:srgbClr val="FFFF00"/>
                </a:solidFill>
                <a:latin typeface="Courier New" pitchFamily="49" charset="0"/>
              </a:rPr>
              <a:t>TO CVIJET :A</a:t>
            </a:r>
          </a:p>
          <a:p>
            <a:pPr algn="l" eaLnBrk="1" hangingPunct="1"/>
            <a:r>
              <a:rPr lang="hr-HR" b="1">
                <a:solidFill>
                  <a:srgbClr val="FFFF00"/>
                </a:solidFill>
                <a:latin typeface="Courier New" pitchFamily="49" charset="0"/>
              </a:rPr>
              <a:t>REPEAT 4 [REPEAT 5 [FD :A RT 360/5]  PU FD :A LT 90 PD]</a:t>
            </a:r>
          </a:p>
          <a:p>
            <a:pPr algn="l" eaLnBrk="1" hangingPunct="1"/>
            <a:r>
              <a:rPr lang="hr-HR" b="1">
                <a:solidFill>
                  <a:srgbClr val="FFFF00"/>
                </a:solidFill>
                <a:latin typeface="Courier New" pitchFamily="49" charset="0"/>
              </a:rPr>
              <a:t>END</a:t>
            </a:r>
            <a:endParaRPr lang="en-US" b="1">
              <a:latin typeface="Courier New" pitchFamily="49" charset="0"/>
            </a:endParaRPr>
          </a:p>
        </p:txBody>
      </p:sp>
      <p:sp>
        <p:nvSpPr>
          <p:cNvPr id="11270" name="Text Box 11"/>
          <p:cNvSpPr txBox="1">
            <a:spLocks noChangeArrowheads="1"/>
          </p:cNvSpPr>
          <p:nvPr/>
        </p:nvSpPr>
        <p:spPr bwMode="auto">
          <a:xfrm>
            <a:off x="468313" y="260350"/>
            <a:ext cx="8353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sz="2400" b="1" u="sng">
                <a:latin typeface="Courier New" pitchFamily="49" charset="0"/>
              </a:rPr>
              <a:t>Što moramo učiniti kako bismo nacrtali cvijet s početka sata?</a:t>
            </a:r>
            <a:endParaRPr lang="en-US" sz="2400" b="1" u="sng">
              <a:latin typeface="Courier New" pitchFamily="49" charset="0"/>
            </a:endParaRPr>
          </a:p>
        </p:txBody>
      </p:sp>
      <p:sp>
        <p:nvSpPr>
          <p:cNvPr id="11271" name="Rectangle 12"/>
          <p:cNvSpPr>
            <a:spLocks noChangeArrowheads="1"/>
          </p:cNvSpPr>
          <p:nvPr/>
        </p:nvSpPr>
        <p:spPr bwMode="auto">
          <a:xfrm>
            <a:off x="323850" y="1125538"/>
            <a:ext cx="4824413" cy="1871662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68313" y="333375"/>
            <a:ext cx="7991475" cy="57864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grpSp>
        <p:nvGrpSpPr>
          <p:cNvPr id="57347" name="Group 3"/>
          <p:cNvGrpSpPr>
            <a:grpSpLocks/>
          </p:cNvGrpSpPr>
          <p:nvPr/>
        </p:nvGrpSpPr>
        <p:grpSpPr bwMode="auto">
          <a:xfrm>
            <a:off x="5321300" y="3933825"/>
            <a:ext cx="246063" cy="288925"/>
            <a:chOff x="2389" y="1261"/>
            <a:chExt cx="568" cy="696"/>
          </a:xfrm>
        </p:grpSpPr>
        <p:sp>
          <p:nvSpPr>
            <p:cNvPr id="12313" name="Oval 4"/>
            <p:cNvSpPr>
              <a:spLocks noChangeArrowheads="1"/>
            </p:cNvSpPr>
            <p:nvPr/>
          </p:nvSpPr>
          <p:spPr bwMode="auto">
            <a:xfrm>
              <a:off x="2576" y="1261"/>
              <a:ext cx="193" cy="1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12314" name="Oval 5"/>
            <p:cNvSpPr>
              <a:spLocks noChangeArrowheads="1"/>
            </p:cNvSpPr>
            <p:nvPr/>
          </p:nvSpPr>
          <p:spPr bwMode="auto">
            <a:xfrm>
              <a:off x="2389" y="1417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12315" name="Oval 6"/>
            <p:cNvSpPr>
              <a:spLocks noChangeArrowheads="1"/>
            </p:cNvSpPr>
            <p:nvPr/>
          </p:nvSpPr>
          <p:spPr bwMode="auto">
            <a:xfrm>
              <a:off x="2777" y="1433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12316" name="Oval 7"/>
            <p:cNvSpPr>
              <a:spLocks noChangeArrowheads="1"/>
            </p:cNvSpPr>
            <p:nvPr/>
          </p:nvSpPr>
          <p:spPr bwMode="auto">
            <a:xfrm>
              <a:off x="2777" y="1777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12317" name="Oval 8"/>
            <p:cNvSpPr>
              <a:spLocks noChangeArrowheads="1"/>
            </p:cNvSpPr>
            <p:nvPr/>
          </p:nvSpPr>
          <p:spPr bwMode="auto">
            <a:xfrm>
              <a:off x="2389" y="1777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12318" name="Oval 9"/>
            <p:cNvSpPr>
              <a:spLocks noChangeArrowheads="1"/>
            </p:cNvSpPr>
            <p:nvPr/>
          </p:nvSpPr>
          <p:spPr bwMode="auto">
            <a:xfrm>
              <a:off x="2494" y="1417"/>
              <a:ext cx="360" cy="5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12319" name="Oval 10"/>
            <p:cNvSpPr>
              <a:spLocks noChangeArrowheads="1"/>
            </p:cNvSpPr>
            <p:nvPr/>
          </p:nvSpPr>
          <p:spPr bwMode="auto">
            <a:xfrm>
              <a:off x="2517" y="1417"/>
              <a:ext cx="313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grpSp>
          <p:nvGrpSpPr>
            <p:cNvPr id="12320" name="Group 11"/>
            <p:cNvGrpSpPr>
              <a:grpSpLocks/>
            </p:cNvGrpSpPr>
            <p:nvPr/>
          </p:nvGrpSpPr>
          <p:grpSpPr bwMode="auto">
            <a:xfrm>
              <a:off x="2533" y="1426"/>
              <a:ext cx="282" cy="522"/>
              <a:chOff x="3286" y="553"/>
              <a:chExt cx="384" cy="465"/>
            </a:xfrm>
          </p:grpSpPr>
          <p:sp>
            <p:nvSpPr>
              <p:cNvPr id="12321" name="AutoShape 12"/>
              <p:cNvSpPr>
                <a:spLocks noChangeArrowheads="1"/>
              </p:cNvSpPr>
              <p:nvPr/>
            </p:nvSpPr>
            <p:spPr bwMode="auto">
              <a:xfrm rot="683665">
                <a:off x="3298" y="628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322" name="AutoShape 13"/>
              <p:cNvSpPr>
                <a:spLocks noChangeArrowheads="1"/>
              </p:cNvSpPr>
              <p:nvPr/>
            </p:nvSpPr>
            <p:spPr bwMode="auto">
              <a:xfrm rot="10800000">
                <a:off x="3388" y="838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323" name="AutoShape 14"/>
              <p:cNvSpPr>
                <a:spLocks noChangeArrowheads="1"/>
              </p:cNvSpPr>
              <p:nvPr/>
            </p:nvSpPr>
            <p:spPr bwMode="auto">
              <a:xfrm rot="-2929834">
                <a:off x="3286" y="766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324" name="AutoShape 15"/>
              <p:cNvSpPr>
                <a:spLocks noChangeArrowheads="1"/>
              </p:cNvSpPr>
              <p:nvPr/>
            </p:nvSpPr>
            <p:spPr bwMode="auto">
              <a:xfrm>
                <a:off x="3487" y="625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325" name="AutoShape 16"/>
              <p:cNvSpPr>
                <a:spLocks noChangeArrowheads="1"/>
              </p:cNvSpPr>
              <p:nvPr/>
            </p:nvSpPr>
            <p:spPr bwMode="auto">
              <a:xfrm>
                <a:off x="3385" y="553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326" name="AutoShape 17"/>
              <p:cNvSpPr>
                <a:spLocks noChangeArrowheads="1"/>
              </p:cNvSpPr>
              <p:nvPr/>
            </p:nvSpPr>
            <p:spPr bwMode="auto">
              <a:xfrm rot="10800000">
                <a:off x="3490" y="766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2327" name="AutoShape 18"/>
              <p:cNvSpPr>
                <a:spLocks noChangeArrowheads="1"/>
              </p:cNvSpPr>
              <p:nvPr/>
            </p:nvSpPr>
            <p:spPr bwMode="auto">
              <a:xfrm>
                <a:off x="3397" y="697"/>
                <a:ext cx="180" cy="18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</p:grpSp>
      </p:grpSp>
      <p:sp>
        <p:nvSpPr>
          <p:cNvPr id="57363" name="Line 19"/>
          <p:cNvSpPr>
            <a:spLocks noChangeShapeType="1"/>
          </p:cNvSpPr>
          <p:nvPr/>
        </p:nvSpPr>
        <p:spPr bwMode="auto">
          <a:xfrm rot="5400000" flipV="1">
            <a:off x="4822032" y="3463131"/>
            <a:ext cx="0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 rot="5400000" flipV="1">
            <a:off x="5109369" y="4399757"/>
            <a:ext cx="100965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 rot="5400000">
            <a:off x="5003801" y="4940300"/>
            <a:ext cx="64770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 rot="5400000" flipH="1">
            <a:off x="4029869" y="4906169"/>
            <a:ext cx="647700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 rot="5400000" flipH="1" flipV="1">
            <a:off x="3526631" y="4401345"/>
            <a:ext cx="1006475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 flipV="1">
            <a:off x="5432425" y="2840038"/>
            <a:ext cx="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 flipV="1">
            <a:off x="5432425" y="2479675"/>
            <a:ext cx="100965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6442075" y="2479675"/>
            <a:ext cx="64770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 flipH="1">
            <a:off x="6443663" y="3416300"/>
            <a:ext cx="647700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 flipH="1" flipV="1">
            <a:off x="5435600" y="4064000"/>
            <a:ext cx="1006475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 rot="10800000" flipV="1">
            <a:off x="4208463" y="2854325"/>
            <a:ext cx="0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7374" name="Line 30"/>
          <p:cNvSpPr>
            <a:spLocks noChangeShapeType="1"/>
          </p:cNvSpPr>
          <p:nvPr/>
        </p:nvSpPr>
        <p:spPr bwMode="auto">
          <a:xfrm rot="10800000" flipV="1">
            <a:off x="3198813" y="4078288"/>
            <a:ext cx="100965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 rot="10800000">
            <a:off x="2551113" y="3503613"/>
            <a:ext cx="64770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 rot="10800000" flipH="1">
            <a:off x="2549525" y="2493963"/>
            <a:ext cx="647700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 rot="10800000" flipH="1" flipV="1">
            <a:off x="3198813" y="2493963"/>
            <a:ext cx="1006475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7378" name="Line 34"/>
          <p:cNvSpPr>
            <a:spLocks noChangeShapeType="1"/>
          </p:cNvSpPr>
          <p:nvPr/>
        </p:nvSpPr>
        <p:spPr bwMode="auto">
          <a:xfrm rot="16200000" flipV="1">
            <a:off x="4820444" y="2224882"/>
            <a:ext cx="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 rot="16200000" flipV="1">
            <a:off x="3523457" y="2151856"/>
            <a:ext cx="100965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7380" name="Line 36"/>
          <p:cNvSpPr>
            <a:spLocks noChangeShapeType="1"/>
          </p:cNvSpPr>
          <p:nvPr/>
        </p:nvSpPr>
        <p:spPr bwMode="auto">
          <a:xfrm rot="-5400000">
            <a:off x="3992563" y="1035050"/>
            <a:ext cx="64770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7381" name="Line 37"/>
          <p:cNvSpPr>
            <a:spLocks noChangeShapeType="1"/>
          </p:cNvSpPr>
          <p:nvPr/>
        </p:nvSpPr>
        <p:spPr bwMode="auto">
          <a:xfrm rot="16200000" flipH="1">
            <a:off x="4964907" y="997743"/>
            <a:ext cx="647700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7382" name="Line 38"/>
          <p:cNvSpPr>
            <a:spLocks noChangeShapeType="1"/>
          </p:cNvSpPr>
          <p:nvPr/>
        </p:nvSpPr>
        <p:spPr bwMode="auto">
          <a:xfrm rot="-5400000" flipH="1" flipV="1">
            <a:off x="5109369" y="2150269"/>
            <a:ext cx="1006475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12" name="Rectangle 39"/>
          <p:cNvSpPr>
            <a:spLocks noChangeArrowheads="1"/>
          </p:cNvSpPr>
          <p:nvPr/>
        </p:nvSpPr>
        <p:spPr bwMode="auto">
          <a:xfrm>
            <a:off x="468313" y="333375"/>
            <a:ext cx="662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b="1">
                <a:solidFill>
                  <a:srgbClr val="FFFF00"/>
                </a:solidFill>
              </a:rPr>
              <a:t>REPEAT 4 [REPEAT 5 [FD :A RT 360/5]  PU FD :A LT 90 PD]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7.40741E-7 L -0.00087 -0.1784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893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19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17847 L 0.10955 -0.2310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21" y="-263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28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0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955 -0.23102 L 0.18038 -0.0944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682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57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37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038 -0.09445 L 0.10955 0.0525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7338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57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4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46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902 0.05116 L -0.00174 -0.0013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8" y="-2639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57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5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55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00052 -0.1770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2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17847 L -0.13507 -0.1784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2000"/>
                                        <p:tgtEl>
                                          <p:spTgt spid="5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72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4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507 -0.17847 L -0.17431 -0.3254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2" y="-7361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57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81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3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43 -0.32546 L -0.07187 -0.41991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2" y="-4722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0"/>
                                        <p:tgtEl>
                                          <p:spTgt spid="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90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9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88 -0.41991 L 0.03819 -0.3254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4722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5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99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19 -0.32546 L -0.00122 -0.17847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7338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2000"/>
                                        <p:tgtEl>
                                          <p:spTgt spid="5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108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18148 L -0.13334 -0.18009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14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11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507 -0.17847 L -0.13507 -0.01042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403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2000"/>
                                        <p:tgtEl>
                                          <p:spTgt spid="57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1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123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12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611 -0.00347 L -0.24636 0.04884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2616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2000"/>
                                        <p:tgtEl>
                                          <p:spTgt spid="57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3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132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134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636 0.04884 L -0.31615 -0.08403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0" y="-6644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2000"/>
                                        <p:tgtEl>
                                          <p:spTgt spid="57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14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141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143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771 -0.08403 L -0.24688 -0.23125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-7361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000"/>
                                        <p:tgtEl>
                                          <p:spTgt spid="57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14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150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15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479 -0.22986 L -0.13716 -0.17894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2" y="2546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2000"/>
                                        <p:tgtEl>
                                          <p:spTgt spid="57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15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159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507 -0.1787 L -0.13507 7.40741E-7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6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65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6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507 -0.0007 L -0.00122 -0.0007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0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20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174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7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03993 0.14838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7" y="7407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20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183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8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89 0.14421 L -0.06511 0.23727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4653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20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192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1 0.23727 L -0.17118 0.14838 " pathEditMode="relative" rAng="0" ptsTypes="AA">
                                      <p:cBhvr>
                                        <p:cTn id="195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13" y="-4444"/>
                                    </p:animMotion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20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201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118 0.14838 L -0.13507 7.40741E-7 " pathEditMode="relative" rAng="0" ptsTypes="AA">
                                      <p:cBhvr>
                                        <p:cTn id="204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6" y="-7431"/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20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0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210" dur="2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1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3" dur="20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3" grpId="0" animBg="1"/>
      <p:bldP spid="57364" grpId="0" animBg="1"/>
      <p:bldP spid="57365" grpId="0" animBg="1"/>
      <p:bldP spid="57366" grpId="0" animBg="1"/>
      <p:bldP spid="57367" grpId="0" animBg="1"/>
      <p:bldP spid="57368" grpId="0" animBg="1"/>
      <p:bldP spid="57369" grpId="0" animBg="1"/>
      <p:bldP spid="57370" grpId="0" animBg="1"/>
      <p:bldP spid="57371" grpId="0" animBg="1"/>
      <p:bldP spid="57372" grpId="0" animBg="1"/>
      <p:bldP spid="57373" grpId="0" animBg="1"/>
      <p:bldP spid="57374" grpId="0" animBg="1"/>
      <p:bldP spid="57375" grpId="0" animBg="1"/>
      <p:bldP spid="57376" grpId="0" animBg="1"/>
      <p:bldP spid="57377" grpId="0" animBg="1"/>
      <p:bldP spid="57378" grpId="0" animBg="1"/>
      <p:bldP spid="57379" grpId="0" animBg="1"/>
      <p:bldP spid="57380" grpId="0" animBg="1"/>
      <p:bldP spid="57381" grpId="0" animBg="1"/>
      <p:bldP spid="573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4679950" cy="25193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mtClean="0">
                <a:latin typeface="Courier New" pitchFamily="49" charset="0"/>
              </a:rPr>
              <a:t>1)Definirati lik od kojeg se sastoje latice (peterokut):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hr-HR" sz="1400" smtClean="0">
              <a:latin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z="1800" b="1" smtClean="0">
                <a:solidFill>
                  <a:srgbClr val="FFFF00"/>
                </a:solidFill>
                <a:latin typeface="Courier New" pitchFamily="49" charset="0"/>
              </a:rPr>
              <a:t>TO CVIJET :A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z="1800" b="1" smtClean="0">
                <a:solidFill>
                  <a:srgbClr val="FFFF00"/>
                </a:solidFill>
                <a:latin typeface="Courier New" pitchFamily="49" charset="0"/>
              </a:rPr>
              <a:t>REPEAT 5[FD :A RT 360/5]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z="1800" b="1" smtClean="0">
                <a:solidFill>
                  <a:srgbClr val="FFFF00"/>
                </a:solidFill>
                <a:latin typeface="Courier New" pitchFamily="49" charset="0"/>
              </a:rPr>
              <a:t>END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hr-HR" sz="1000" b="1" smtClean="0">
              <a:solidFill>
                <a:srgbClr val="FFFF00"/>
              </a:solidFill>
              <a:latin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hr-HR" sz="1000" b="1" smtClean="0">
              <a:solidFill>
                <a:srgbClr val="FFFF00"/>
              </a:solidFill>
              <a:latin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mtClean="0">
                <a:latin typeface="Courier New" pitchFamily="49" charset="0"/>
              </a:rPr>
              <a:t>2)Dodati u proceduru petlju koja crta 4 latice:</a:t>
            </a:r>
            <a:endParaRPr lang="en-US" b="1" smtClean="0">
              <a:solidFill>
                <a:srgbClr val="FFFF00"/>
              </a:solidFill>
              <a:latin typeface="Courier New" pitchFamily="49" charset="0"/>
            </a:endParaRPr>
          </a:p>
        </p:txBody>
      </p:sp>
      <p:sp>
        <p:nvSpPr>
          <p:cNvPr id="13315" name="Text Box 9"/>
          <p:cNvSpPr txBox="1">
            <a:spLocks noChangeArrowheads="1"/>
          </p:cNvSpPr>
          <p:nvPr/>
        </p:nvSpPr>
        <p:spPr bwMode="auto">
          <a:xfrm>
            <a:off x="468313" y="3716338"/>
            <a:ext cx="86756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hr-HR" b="1">
                <a:solidFill>
                  <a:srgbClr val="FFFF00"/>
                </a:solidFill>
                <a:latin typeface="Courier New" pitchFamily="49" charset="0"/>
              </a:rPr>
              <a:t>TO CVIJET :A</a:t>
            </a:r>
          </a:p>
          <a:p>
            <a:pPr algn="l" eaLnBrk="1" hangingPunct="1"/>
            <a:r>
              <a:rPr lang="hr-HR" b="1">
                <a:solidFill>
                  <a:srgbClr val="FFFF00"/>
                </a:solidFill>
                <a:latin typeface="Courier New" pitchFamily="49" charset="0"/>
              </a:rPr>
              <a:t>REPEAT 4 [REPEAT 5 [FD :A RT 360/5]  PU FD :A LT 90 PD]</a:t>
            </a:r>
          </a:p>
          <a:p>
            <a:pPr algn="l" eaLnBrk="1" hangingPunct="1"/>
            <a:r>
              <a:rPr lang="hr-HR" b="1">
                <a:solidFill>
                  <a:srgbClr val="FFFF00"/>
                </a:solidFill>
                <a:latin typeface="Courier New" pitchFamily="49" charset="0"/>
              </a:rPr>
              <a:t>END</a:t>
            </a:r>
            <a:endParaRPr lang="en-US" b="1">
              <a:latin typeface="Courier New" pitchFamily="49" charset="0"/>
            </a:endParaRPr>
          </a:p>
        </p:txBody>
      </p:sp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468313" y="260350"/>
            <a:ext cx="8353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sz="2400" b="1" u="sng">
                <a:latin typeface="Courier New" pitchFamily="49" charset="0"/>
              </a:rPr>
              <a:t>Što moramo učiniti kako bismo nacrtali cvijet s početka sata?</a:t>
            </a:r>
            <a:endParaRPr lang="en-US" sz="2400" b="1" u="sng">
              <a:latin typeface="Courier New" pitchFamily="49" charset="0"/>
            </a:endParaRPr>
          </a:p>
        </p:txBody>
      </p:sp>
      <p:sp>
        <p:nvSpPr>
          <p:cNvPr id="13317" name="Text Box 11"/>
          <p:cNvSpPr txBox="1">
            <a:spLocks noChangeArrowheads="1"/>
          </p:cNvSpPr>
          <p:nvPr/>
        </p:nvSpPr>
        <p:spPr bwMode="auto">
          <a:xfrm>
            <a:off x="468313" y="4600575"/>
            <a:ext cx="8353425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sz="2000">
                <a:latin typeface="Courier New" pitchFamily="49" charset="0"/>
              </a:rPr>
              <a:t>3) Zakrenuti cvijet za četvrtinu kruga.</a:t>
            </a:r>
          </a:p>
          <a:p>
            <a:pPr algn="l" eaLnBrk="1" hangingPunct="1">
              <a:spcBef>
                <a:spcPct val="50000"/>
              </a:spcBef>
            </a:pPr>
            <a:endParaRPr lang="hr-HR" sz="800">
              <a:latin typeface="Courier New" pitchFamily="49" charset="0"/>
            </a:endParaRPr>
          </a:p>
          <a:p>
            <a:pPr algn="l" eaLnBrk="1" hangingPunct="1"/>
            <a:r>
              <a:rPr lang="hr-HR" b="1">
                <a:solidFill>
                  <a:srgbClr val="FFFF00"/>
                </a:solidFill>
                <a:latin typeface="Courier New" pitchFamily="49" charset="0"/>
              </a:rPr>
              <a:t>TO CVIJET :A</a:t>
            </a:r>
          </a:p>
          <a:p>
            <a:pPr algn="l" eaLnBrk="1" hangingPunct="1"/>
            <a:r>
              <a:rPr lang="hr-HR" b="1">
                <a:solidFill>
                  <a:srgbClr val="FFFF00"/>
                </a:solidFill>
                <a:latin typeface="Courier New" pitchFamily="49" charset="0"/>
              </a:rPr>
              <a:t>RT 45</a:t>
            </a:r>
          </a:p>
          <a:p>
            <a:pPr algn="l" eaLnBrk="1" hangingPunct="1"/>
            <a:r>
              <a:rPr lang="hr-HR" b="1">
                <a:solidFill>
                  <a:srgbClr val="FFFF00"/>
                </a:solidFill>
                <a:latin typeface="Courier New" pitchFamily="49" charset="0"/>
              </a:rPr>
              <a:t>REPEAT 4 [REPEAT 5 [FD :A RT 360/5]  PU FD :A LT 90 PD]</a:t>
            </a:r>
          </a:p>
          <a:p>
            <a:pPr algn="l" eaLnBrk="1" hangingPunct="1"/>
            <a:r>
              <a:rPr lang="hr-HR" b="1">
                <a:solidFill>
                  <a:srgbClr val="FFFF00"/>
                </a:solidFill>
                <a:latin typeface="Courier New" pitchFamily="49" charset="0"/>
              </a:rPr>
              <a:t>END</a:t>
            </a:r>
            <a:endParaRPr lang="en-US" sz="2000">
              <a:latin typeface="Courier New" pitchFamily="49" charset="0"/>
            </a:endParaRPr>
          </a:p>
        </p:txBody>
      </p:sp>
      <p:sp>
        <p:nvSpPr>
          <p:cNvPr id="13318" name="Rectangle 12"/>
          <p:cNvSpPr>
            <a:spLocks noChangeArrowheads="1"/>
          </p:cNvSpPr>
          <p:nvPr/>
        </p:nvSpPr>
        <p:spPr bwMode="auto">
          <a:xfrm>
            <a:off x="323850" y="1196975"/>
            <a:ext cx="7993063" cy="338455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3319" name="Rectangle 2"/>
          <p:cNvSpPr>
            <a:spLocks noChangeArrowheads="1"/>
          </p:cNvSpPr>
          <p:nvPr/>
        </p:nvSpPr>
        <p:spPr bwMode="auto">
          <a:xfrm>
            <a:off x="5364163" y="765175"/>
            <a:ext cx="3168650" cy="30241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grpSp>
        <p:nvGrpSpPr>
          <p:cNvPr id="13320" name="Group 3"/>
          <p:cNvGrpSpPr>
            <a:grpSpLocks/>
          </p:cNvGrpSpPr>
          <p:nvPr/>
        </p:nvGrpSpPr>
        <p:grpSpPr bwMode="auto">
          <a:xfrm>
            <a:off x="5940425" y="1198563"/>
            <a:ext cx="2112963" cy="2159000"/>
            <a:chOff x="3651" y="1253"/>
            <a:chExt cx="1083" cy="1107"/>
          </a:xfrm>
        </p:grpSpPr>
        <p:sp>
          <p:nvSpPr>
            <p:cNvPr id="13321" name="AutoShape 4"/>
            <p:cNvSpPr>
              <a:spLocks noChangeArrowheads="1"/>
            </p:cNvSpPr>
            <p:nvPr/>
          </p:nvSpPr>
          <p:spPr bwMode="auto">
            <a:xfrm rot="2700000">
              <a:off x="4208" y="1292"/>
              <a:ext cx="547" cy="469"/>
            </a:xfrm>
            <a:prstGeom prst="pentagon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3322" name="AutoShape 5"/>
            <p:cNvSpPr>
              <a:spLocks noChangeArrowheads="1"/>
            </p:cNvSpPr>
            <p:nvPr/>
          </p:nvSpPr>
          <p:spPr bwMode="auto">
            <a:xfrm rot="1509795">
              <a:off x="3651" y="1277"/>
              <a:ext cx="547" cy="469"/>
            </a:xfrm>
            <a:prstGeom prst="pentagon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3323" name="AutoShape 6"/>
            <p:cNvSpPr>
              <a:spLocks noChangeArrowheads="1"/>
            </p:cNvSpPr>
            <p:nvPr/>
          </p:nvSpPr>
          <p:spPr bwMode="auto">
            <a:xfrm rot="-8100000">
              <a:off x="3657" y="1847"/>
              <a:ext cx="547" cy="469"/>
            </a:xfrm>
            <a:prstGeom prst="pentagon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3324" name="AutoShape 7"/>
            <p:cNvSpPr>
              <a:spLocks noChangeArrowheads="1"/>
            </p:cNvSpPr>
            <p:nvPr/>
          </p:nvSpPr>
          <p:spPr bwMode="auto">
            <a:xfrm rot="3890205" flipH="1">
              <a:off x="4226" y="1852"/>
              <a:ext cx="547" cy="469"/>
            </a:xfrm>
            <a:prstGeom prst="pentagon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68313" y="379413"/>
            <a:ext cx="8280400" cy="5641975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grpSp>
        <p:nvGrpSpPr>
          <p:cNvPr id="56360" name="Group 40"/>
          <p:cNvGrpSpPr>
            <a:grpSpLocks/>
          </p:cNvGrpSpPr>
          <p:nvPr/>
        </p:nvGrpSpPr>
        <p:grpSpPr bwMode="auto">
          <a:xfrm>
            <a:off x="2549525" y="981075"/>
            <a:ext cx="4541838" cy="4556125"/>
            <a:chOff x="1606" y="618"/>
            <a:chExt cx="2861" cy="2870"/>
          </a:xfrm>
        </p:grpSpPr>
        <p:sp>
          <p:nvSpPr>
            <p:cNvPr id="14341" name="Line 19"/>
            <p:cNvSpPr>
              <a:spLocks noChangeShapeType="1"/>
            </p:cNvSpPr>
            <p:nvPr/>
          </p:nvSpPr>
          <p:spPr bwMode="auto">
            <a:xfrm rot="5400000" flipV="1">
              <a:off x="3038" y="2057"/>
              <a:ext cx="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42" name="Line 20"/>
            <p:cNvSpPr>
              <a:spLocks noChangeShapeType="1"/>
            </p:cNvSpPr>
            <p:nvPr/>
          </p:nvSpPr>
          <p:spPr bwMode="auto">
            <a:xfrm rot="5400000" flipV="1">
              <a:off x="3219" y="2647"/>
              <a:ext cx="636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43" name="Line 21"/>
            <p:cNvSpPr>
              <a:spLocks noChangeShapeType="1"/>
            </p:cNvSpPr>
            <p:nvPr/>
          </p:nvSpPr>
          <p:spPr bwMode="auto">
            <a:xfrm rot="5400000">
              <a:off x="3152" y="2988"/>
              <a:ext cx="408" cy="5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44" name="Line 22"/>
            <p:cNvSpPr>
              <a:spLocks noChangeShapeType="1"/>
            </p:cNvSpPr>
            <p:nvPr/>
          </p:nvSpPr>
          <p:spPr bwMode="auto">
            <a:xfrm rot="5400000" flipH="1">
              <a:off x="2539" y="2966"/>
              <a:ext cx="408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45" name="Line 23"/>
            <p:cNvSpPr>
              <a:spLocks noChangeShapeType="1"/>
            </p:cNvSpPr>
            <p:nvPr/>
          </p:nvSpPr>
          <p:spPr bwMode="auto">
            <a:xfrm rot="5400000" flipH="1" flipV="1">
              <a:off x="2222" y="2648"/>
              <a:ext cx="634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46" name="Line 24"/>
            <p:cNvSpPr>
              <a:spLocks noChangeShapeType="1"/>
            </p:cNvSpPr>
            <p:nvPr/>
          </p:nvSpPr>
          <p:spPr bwMode="auto">
            <a:xfrm flipV="1">
              <a:off x="3422" y="1665"/>
              <a:ext cx="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47" name="Line 25"/>
            <p:cNvSpPr>
              <a:spLocks noChangeShapeType="1"/>
            </p:cNvSpPr>
            <p:nvPr/>
          </p:nvSpPr>
          <p:spPr bwMode="auto">
            <a:xfrm flipV="1">
              <a:off x="3422" y="1438"/>
              <a:ext cx="636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48" name="Line 26"/>
            <p:cNvSpPr>
              <a:spLocks noChangeShapeType="1"/>
            </p:cNvSpPr>
            <p:nvPr/>
          </p:nvSpPr>
          <p:spPr bwMode="auto">
            <a:xfrm>
              <a:off x="4058" y="1438"/>
              <a:ext cx="408" cy="5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49" name="Line 27"/>
            <p:cNvSpPr>
              <a:spLocks noChangeShapeType="1"/>
            </p:cNvSpPr>
            <p:nvPr/>
          </p:nvSpPr>
          <p:spPr bwMode="auto">
            <a:xfrm flipH="1">
              <a:off x="4059" y="2028"/>
              <a:ext cx="408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50" name="Line 28"/>
            <p:cNvSpPr>
              <a:spLocks noChangeShapeType="1"/>
            </p:cNvSpPr>
            <p:nvPr/>
          </p:nvSpPr>
          <p:spPr bwMode="auto">
            <a:xfrm flipH="1" flipV="1">
              <a:off x="3424" y="2436"/>
              <a:ext cx="634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51" name="Line 29"/>
            <p:cNvSpPr>
              <a:spLocks noChangeShapeType="1"/>
            </p:cNvSpPr>
            <p:nvPr/>
          </p:nvSpPr>
          <p:spPr bwMode="auto">
            <a:xfrm rot="10800000" flipV="1">
              <a:off x="2651" y="1674"/>
              <a:ext cx="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52" name="Line 30"/>
            <p:cNvSpPr>
              <a:spLocks noChangeShapeType="1"/>
            </p:cNvSpPr>
            <p:nvPr/>
          </p:nvSpPr>
          <p:spPr bwMode="auto">
            <a:xfrm rot="10800000" flipV="1">
              <a:off x="2015" y="2445"/>
              <a:ext cx="636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53" name="Line 31"/>
            <p:cNvSpPr>
              <a:spLocks noChangeShapeType="1"/>
            </p:cNvSpPr>
            <p:nvPr/>
          </p:nvSpPr>
          <p:spPr bwMode="auto">
            <a:xfrm rot="10800000">
              <a:off x="1607" y="2083"/>
              <a:ext cx="408" cy="5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54" name="Line 32"/>
            <p:cNvSpPr>
              <a:spLocks noChangeShapeType="1"/>
            </p:cNvSpPr>
            <p:nvPr/>
          </p:nvSpPr>
          <p:spPr bwMode="auto">
            <a:xfrm rot="10800000" flipH="1">
              <a:off x="1606" y="1447"/>
              <a:ext cx="408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55" name="Line 33"/>
            <p:cNvSpPr>
              <a:spLocks noChangeShapeType="1"/>
            </p:cNvSpPr>
            <p:nvPr/>
          </p:nvSpPr>
          <p:spPr bwMode="auto">
            <a:xfrm rot="10800000" flipH="1" flipV="1">
              <a:off x="2015" y="1447"/>
              <a:ext cx="634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56" name="Line 34"/>
            <p:cNvSpPr>
              <a:spLocks noChangeShapeType="1"/>
            </p:cNvSpPr>
            <p:nvPr/>
          </p:nvSpPr>
          <p:spPr bwMode="auto">
            <a:xfrm rot="16200000" flipV="1">
              <a:off x="3037" y="1277"/>
              <a:ext cx="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57" name="Line 35"/>
            <p:cNvSpPr>
              <a:spLocks noChangeShapeType="1"/>
            </p:cNvSpPr>
            <p:nvPr/>
          </p:nvSpPr>
          <p:spPr bwMode="auto">
            <a:xfrm rot="16200000" flipV="1">
              <a:off x="2220" y="1231"/>
              <a:ext cx="636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58" name="Line 36"/>
            <p:cNvSpPr>
              <a:spLocks noChangeShapeType="1"/>
            </p:cNvSpPr>
            <p:nvPr/>
          </p:nvSpPr>
          <p:spPr bwMode="auto">
            <a:xfrm rot="-5400000">
              <a:off x="2515" y="528"/>
              <a:ext cx="408" cy="5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59" name="Line 37"/>
            <p:cNvSpPr>
              <a:spLocks noChangeShapeType="1"/>
            </p:cNvSpPr>
            <p:nvPr/>
          </p:nvSpPr>
          <p:spPr bwMode="auto">
            <a:xfrm rot="16200000" flipH="1">
              <a:off x="3128" y="504"/>
              <a:ext cx="408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60" name="Line 38"/>
            <p:cNvSpPr>
              <a:spLocks noChangeShapeType="1"/>
            </p:cNvSpPr>
            <p:nvPr/>
          </p:nvSpPr>
          <p:spPr bwMode="auto">
            <a:xfrm rot="-5400000" flipH="1" flipV="1">
              <a:off x="3219" y="1230"/>
              <a:ext cx="634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14340" name="Rectangle 41"/>
          <p:cNvSpPr>
            <a:spLocks noChangeArrowheads="1"/>
          </p:cNvSpPr>
          <p:nvPr/>
        </p:nvSpPr>
        <p:spPr bwMode="auto">
          <a:xfrm>
            <a:off x="611188" y="404813"/>
            <a:ext cx="80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b="1">
                <a:solidFill>
                  <a:srgbClr val="FFFF00"/>
                </a:solidFill>
              </a:rPr>
              <a:t>RT 45</a:t>
            </a:r>
            <a:endParaRPr lang="en-US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" dur="2000" fill="hold"/>
                                        <p:tgtEl>
                                          <p:spTgt spid="563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4679950" cy="25193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mtClean="0">
                <a:latin typeface="Courier New" pitchFamily="49" charset="0"/>
              </a:rPr>
              <a:t>Definirati lik od kojeg se sastoje latice (peterokut):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hr-HR" sz="1400" smtClean="0">
              <a:latin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z="1800" b="1" smtClean="0">
                <a:solidFill>
                  <a:srgbClr val="FFFF00"/>
                </a:solidFill>
                <a:latin typeface="Courier New" pitchFamily="49" charset="0"/>
              </a:rPr>
              <a:t>TO CVIJET :A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z="1800" b="1" smtClean="0">
                <a:solidFill>
                  <a:srgbClr val="FFFF00"/>
                </a:solidFill>
                <a:latin typeface="Courier New" pitchFamily="49" charset="0"/>
              </a:rPr>
              <a:t>REPEAT 5[FD :A RT 360/5]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z="1800" b="1" smtClean="0">
                <a:solidFill>
                  <a:srgbClr val="FFFF00"/>
                </a:solidFill>
                <a:latin typeface="Courier New" pitchFamily="49" charset="0"/>
              </a:rPr>
              <a:t>END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hr-HR" sz="1000" b="1" smtClean="0">
              <a:solidFill>
                <a:srgbClr val="FFFF00"/>
              </a:solidFill>
              <a:latin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hr-HR" sz="1000" b="1" smtClean="0">
              <a:solidFill>
                <a:srgbClr val="FFFF00"/>
              </a:solidFill>
              <a:latin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mtClean="0">
                <a:latin typeface="Courier New" pitchFamily="49" charset="0"/>
              </a:rPr>
              <a:t>2)Dodati u proceduru petlju koja crta 4 latice:</a:t>
            </a:r>
            <a:endParaRPr lang="en-US" b="1" smtClean="0">
              <a:solidFill>
                <a:srgbClr val="FFFF00"/>
              </a:solidFill>
              <a:latin typeface="Courier New" pitchFamily="49" charset="0"/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5364163" y="765175"/>
            <a:ext cx="3168650" cy="30241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grpSp>
        <p:nvGrpSpPr>
          <p:cNvPr id="15364" name="Group 3"/>
          <p:cNvGrpSpPr>
            <a:grpSpLocks/>
          </p:cNvGrpSpPr>
          <p:nvPr/>
        </p:nvGrpSpPr>
        <p:grpSpPr bwMode="auto">
          <a:xfrm>
            <a:off x="5940425" y="1198563"/>
            <a:ext cx="2112963" cy="2159000"/>
            <a:chOff x="3651" y="1253"/>
            <a:chExt cx="1083" cy="1107"/>
          </a:xfrm>
        </p:grpSpPr>
        <p:sp>
          <p:nvSpPr>
            <p:cNvPr id="15368" name="AutoShape 4"/>
            <p:cNvSpPr>
              <a:spLocks noChangeArrowheads="1"/>
            </p:cNvSpPr>
            <p:nvPr/>
          </p:nvSpPr>
          <p:spPr bwMode="auto">
            <a:xfrm rot="2700000">
              <a:off x="4208" y="1292"/>
              <a:ext cx="547" cy="469"/>
            </a:xfrm>
            <a:prstGeom prst="pentagon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5369" name="AutoShape 5"/>
            <p:cNvSpPr>
              <a:spLocks noChangeArrowheads="1"/>
            </p:cNvSpPr>
            <p:nvPr/>
          </p:nvSpPr>
          <p:spPr bwMode="auto">
            <a:xfrm rot="1509795">
              <a:off x="3651" y="1277"/>
              <a:ext cx="547" cy="469"/>
            </a:xfrm>
            <a:prstGeom prst="pentagon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5370" name="AutoShape 6"/>
            <p:cNvSpPr>
              <a:spLocks noChangeArrowheads="1"/>
            </p:cNvSpPr>
            <p:nvPr/>
          </p:nvSpPr>
          <p:spPr bwMode="auto">
            <a:xfrm rot="-8100000">
              <a:off x="3657" y="1847"/>
              <a:ext cx="547" cy="469"/>
            </a:xfrm>
            <a:prstGeom prst="pentagon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5371" name="AutoShape 7"/>
            <p:cNvSpPr>
              <a:spLocks noChangeArrowheads="1"/>
            </p:cNvSpPr>
            <p:nvPr/>
          </p:nvSpPr>
          <p:spPr bwMode="auto">
            <a:xfrm rot="3890205" flipH="1">
              <a:off x="4226" y="1852"/>
              <a:ext cx="547" cy="469"/>
            </a:xfrm>
            <a:prstGeom prst="pentagon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468313" y="3716338"/>
            <a:ext cx="86756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hr-HR" b="1">
                <a:solidFill>
                  <a:srgbClr val="FFFF00"/>
                </a:solidFill>
                <a:latin typeface="Courier New" pitchFamily="49" charset="0"/>
              </a:rPr>
              <a:t>TO CVIJET :A</a:t>
            </a:r>
          </a:p>
          <a:p>
            <a:pPr algn="l" eaLnBrk="1" hangingPunct="1"/>
            <a:r>
              <a:rPr lang="hr-HR" b="1">
                <a:solidFill>
                  <a:srgbClr val="FFFF00"/>
                </a:solidFill>
                <a:latin typeface="Courier New" pitchFamily="49" charset="0"/>
              </a:rPr>
              <a:t>REPEAT 4 [REPEAT 5 [FD :A RT 360/5]  PU FD :A LT 90 PD]</a:t>
            </a:r>
          </a:p>
          <a:p>
            <a:pPr algn="l" eaLnBrk="1" hangingPunct="1"/>
            <a:r>
              <a:rPr lang="hr-HR" b="1">
                <a:solidFill>
                  <a:srgbClr val="FFFF00"/>
                </a:solidFill>
                <a:latin typeface="Courier New" pitchFamily="49" charset="0"/>
              </a:rPr>
              <a:t>END</a:t>
            </a:r>
            <a:endParaRPr lang="en-US" b="1">
              <a:latin typeface="Courier New" pitchFamily="49" charset="0"/>
            </a:endParaRPr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468313" y="260350"/>
            <a:ext cx="8353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sz="2400" b="1" u="sng">
                <a:latin typeface="Courier New" pitchFamily="49" charset="0"/>
              </a:rPr>
              <a:t>Što moramo učiniti kako bismo nacrtali cvijet s početka sata?</a:t>
            </a:r>
            <a:endParaRPr lang="en-US" sz="2400" b="1" u="sng">
              <a:latin typeface="Courier New" pitchFamily="49" charset="0"/>
            </a:endParaRPr>
          </a:p>
        </p:txBody>
      </p:sp>
      <p:sp>
        <p:nvSpPr>
          <p:cNvPr id="15367" name="Text Box 11"/>
          <p:cNvSpPr txBox="1">
            <a:spLocks noChangeArrowheads="1"/>
          </p:cNvSpPr>
          <p:nvPr/>
        </p:nvSpPr>
        <p:spPr bwMode="auto">
          <a:xfrm>
            <a:off x="468313" y="4600575"/>
            <a:ext cx="835342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sz="2000" dirty="0">
                <a:latin typeface="Courier New" pitchFamily="49" charset="0"/>
              </a:rPr>
              <a:t>3) </a:t>
            </a:r>
            <a:r>
              <a:rPr lang="hr-HR" sz="2000" dirty="0" smtClean="0">
                <a:latin typeface="Courier New" pitchFamily="49" charset="0"/>
              </a:rPr>
              <a:t>Zaokrenuti </a:t>
            </a:r>
            <a:r>
              <a:rPr lang="hr-HR" sz="2000" dirty="0">
                <a:latin typeface="Courier New" pitchFamily="49" charset="0"/>
              </a:rPr>
              <a:t>cvijet za četvrtinu kruga.</a:t>
            </a:r>
          </a:p>
          <a:p>
            <a:pPr algn="l" eaLnBrk="1" hangingPunct="1">
              <a:spcBef>
                <a:spcPct val="50000"/>
              </a:spcBef>
            </a:pPr>
            <a:endParaRPr lang="hr-HR" sz="800" dirty="0">
              <a:latin typeface="Courier New" pitchFamily="49" charset="0"/>
            </a:endParaRPr>
          </a:p>
          <a:p>
            <a:pPr algn="l" eaLnBrk="1" hangingPunct="1"/>
            <a:r>
              <a:rPr lang="hr-HR" b="1" dirty="0">
                <a:solidFill>
                  <a:srgbClr val="FFFF00"/>
                </a:solidFill>
                <a:latin typeface="Courier New" pitchFamily="49" charset="0"/>
              </a:rPr>
              <a:t>TO CVIJET :A</a:t>
            </a:r>
          </a:p>
          <a:p>
            <a:pPr algn="l" eaLnBrk="1" hangingPunct="1"/>
            <a:r>
              <a:rPr lang="hr-HR" b="1" dirty="0">
                <a:solidFill>
                  <a:srgbClr val="FFFF00"/>
                </a:solidFill>
                <a:latin typeface="Courier New" pitchFamily="49" charset="0"/>
              </a:rPr>
              <a:t>RT 45</a:t>
            </a:r>
          </a:p>
          <a:p>
            <a:pPr algn="l" eaLnBrk="1" hangingPunct="1"/>
            <a:r>
              <a:rPr lang="hr-HR" b="1" dirty="0">
                <a:solidFill>
                  <a:srgbClr val="FFFF00"/>
                </a:solidFill>
                <a:latin typeface="Courier New" pitchFamily="49" charset="0"/>
              </a:rPr>
              <a:t>REPEAT 4 [REPEAT 5 [FD :A RT 360/5]  PU FD :A LT 90 PD]</a:t>
            </a:r>
          </a:p>
          <a:p>
            <a:pPr algn="l" eaLnBrk="1" hangingPunct="1"/>
            <a:r>
              <a:rPr lang="hr-HR" b="1" dirty="0">
                <a:solidFill>
                  <a:srgbClr val="FFFF00"/>
                </a:solidFill>
                <a:latin typeface="Courier New" pitchFamily="49" charset="0"/>
              </a:rPr>
              <a:t>END</a:t>
            </a:r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913"/>
            <a:ext cx="8435975" cy="63357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z="2800" b="1" smtClean="0">
                <a:latin typeface="Courier New" pitchFamily="49" charset="0"/>
              </a:rPr>
              <a:t>DOMAĆA ZADAĆA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hr-HR" b="1" smtClean="0">
              <a:latin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z="2400" smtClean="0">
                <a:latin typeface="Courier New" pitchFamily="49" charset="0"/>
              </a:rPr>
              <a:t>1)   </a:t>
            </a:r>
            <a:r>
              <a:rPr lang="hr-HR" sz="2800" smtClean="0">
                <a:latin typeface="Courier New" pitchFamily="49" charset="0"/>
              </a:rPr>
              <a:t>Napišite proceduru s jednom 	varijablom koja crta pravilan 	šesterokut.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z="2800" smtClean="0">
                <a:latin typeface="Courier New" pitchFamily="49" charset="0"/>
              </a:rPr>
              <a:t>  	Veličina stranice je varijabla A.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z="2800" smtClean="0">
                <a:latin typeface="Courier New" pitchFamily="49" charset="0"/>
              </a:rPr>
              <a:t>  	Pokrenite proceduru 3 puta na 	vašim računalima.</a:t>
            </a:r>
            <a:endParaRPr lang="en-US" sz="2800" smtClean="0">
              <a:latin typeface="Courier New" pitchFamily="49" charset="0"/>
              <a:sym typeface="Wingdings" pitchFamily="2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hr-HR" b="1" smtClean="0">
              <a:latin typeface="Courier New" pitchFamily="49" charset="0"/>
              <a:sym typeface="Wingdings" pitchFamily="2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z="2400" b="1" smtClean="0">
                <a:latin typeface="Courier New" pitchFamily="49" charset="0"/>
                <a:sym typeface="Wingdings" pitchFamily="2" charset="2"/>
              </a:rPr>
              <a:t>2) </a:t>
            </a:r>
            <a:r>
              <a:rPr lang="hr-HR" sz="2800" smtClean="0">
                <a:latin typeface="Courier New" pitchFamily="49" charset="0"/>
              </a:rPr>
              <a:t>	Napišite proceduru s varijablom </a:t>
            </a:r>
            <a:r>
              <a:rPr lang="hr-HR" sz="2800" b="1" u="sng" smtClean="0">
                <a:solidFill>
                  <a:srgbClr val="FFFF00"/>
                </a:solidFill>
                <a:latin typeface="Courier New" pitchFamily="49" charset="0"/>
              </a:rPr>
              <a:t>A</a:t>
            </a:r>
            <a:r>
              <a:rPr lang="hr-HR" sz="2800" b="1" smtClean="0">
                <a:latin typeface="Courier New" pitchFamily="49" charset="0"/>
              </a:rPr>
              <a:t> 	</a:t>
            </a:r>
            <a:r>
              <a:rPr lang="hr-HR" sz="2800" smtClean="0">
                <a:latin typeface="Courier New" pitchFamily="49" charset="0"/>
              </a:rPr>
              <a:t>koja crta cvijet s četiri latice. 	Latice čine pravilni šesterokuti 	čija je veličina stranica 	promjenjiva.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z="2800" smtClean="0">
                <a:latin typeface="Courier New" pitchFamily="49" charset="0"/>
              </a:rPr>
              <a:t>	Rotirajte cvijet u desnu stranu za 	četvrtinu kruga.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9"/>
          <p:cNvSpPr txBox="1">
            <a:spLocks noChangeArrowheads="1"/>
          </p:cNvSpPr>
          <p:nvPr/>
        </p:nvSpPr>
        <p:spPr bwMode="auto">
          <a:xfrm>
            <a:off x="6011863" y="739775"/>
            <a:ext cx="2125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sz="2400" b="1">
                <a:latin typeface="Courier New" pitchFamily="49" charset="0"/>
              </a:rPr>
              <a:t>Zadatak 2</a:t>
            </a:r>
            <a:endParaRPr lang="en-US" sz="2400" b="1">
              <a:latin typeface="Courier New" pitchFamily="49" charset="0"/>
            </a:endParaRP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4875213" y="1412875"/>
            <a:ext cx="3946525" cy="42481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grpSp>
        <p:nvGrpSpPr>
          <p:cNvPr id="17412" name="Group 27"/>
          <p:cNvGrpSpPr>
            <a:grpSpLocks/>
          </p:cNvGrpSpPr>
          <p:nvPr/>
        </p:nvGrpSpPr>
        <p:grpSpPr bwMode="auto">
          <a:xfrm rot="2700000">
            <a:off x="5136357" y="1861344"/>
            <a:ext cx="3303587" cy="3305175"/>
            <a:chOff x="3825" y="1995"/>
            <a:chExt cx="4965" cy="4965"/>
          </a:xfrm>
        </p:grpSpPr>
        <p:grpSp>
          <p:nvGrpSpPr>
            <p:cNvPr id="17418" name="Group 28"/>
            <p:cNvGrpSpPr>
              <a:grpSpLocks/>
            </p:cNvGrpSpPr>
            <p:nvPr/>
          </p:nvGrpSpPr>
          <p:grpSpPr bwMode="auto">
            <a:xfrm>
              <a:off x="5115" y="1995"/>
              <a:ext cx="2190" cy="2211"/>
              <a:chOff x="5115" y="1995"/>
              <a:chExt cx="2190" cy="2211"/>
            </a:xfrm>
          </p:grpSpPr>
          <p:sp>
            <p:nvSpPr>
              <p:cNvPr id="17443" name="Line 29"/>
              <p:cNvSpPr>
                <a:spLocks noChangeShapeType="1"/>
              </p:cNvSpPr>
              <p:nvPr/>
            </p:nvSpPr>
            <p:spPr bwMode="auto">
              <a:xfrm rot="10800000" flipH="1">
                <a:off x="6810" y="3109"/>
                <a:ext cx="495" cy="866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444" name="Line 30"/>
              <p:cNvSpPr>
                <a:spLocks noChangeShapeType="1"/>
              </p:cNvSpPr>
              <p:nvPr/>
            </p:nvSpPr>
            <p:spPr bwMode="auto">
              <a:xfrm rot="18000000" flipH="1">
                <a:off x="5301" y="3099"/>
                <a:ext cx="495" cy="867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445" name="Line 31"/>
              <p:cNvSpPr>
                <a:spLocks noChangeShapeType="1"/>
              </p:cNvSpPr>
              <p:nvPr/>
            </p:nvSpPr>
            <p:spPr bwMode="auto">
              <a:xfrm rot="3600000" flipH="1">
                <a:off x="6053" y="3526"/>
                <a:ext cx="495" cy="866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grpSp>
            <p:nvGrpSpPr>
              <p:cNvPr id="17446" name="Group 32"/>
              <p:cNvGrpSpPr>
                <a:grpSpLocks/>
              </p:cNvGrpSpPr>
              <p:nvPr/>
            </p:nvGrpSpPr>
            <p:grpSpPr bwMode="auto">
              <a:xfrm flipV="1">
                <a:off x="5115" y="1995"/>
                <a:ext cx="2190" cy="1097"/>
                <a:chOff x="3390" y="3043"/>
                <a:chExt cx="2190" cy="1097"/>
              </a:xfrm>
            </p:grpSpPr>
            <p:sp>
              <p:nvSpPr>
                <p:cNvPr id="17447" name="Line 33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5085" y="3043"/>
                  <a:ext cx="495" cy="866"/>
                </a:xfrm>
                <a:prstGeom prst="line">
                  <a:avLst/>
                </a:prstGeom>
                <a:noFill/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7448" name="Line 34"/>
                <p:cNvSpPr>
                  <a:spLocks noChangeShapeType="1"/>
                </p:cNvSpPr>
                <p:nvPr/>
              </p:nvSpPr>
              <p:spPr bwMode="auto">
                <a:xfrm rot="18000000" flipH="1">
                  <a:off x="3576" y="3033"/>
                  <a:ext cx="495" cy="867"/>
                </a:xfrm>
                <a:prstGeom prst="line">
                  <a:avLst/>
                </a:prstGeom>
                <a:noFill/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7449" name="Line 35"/>
                <p:cNvSpPr>
                  <a:spLocks noChangeShapeType="1"/>
                </p:cNvSpPr>
                <p:nvPr/>
              </p:nvSpPr>
              <p:spPr bwMode="auto">
                <a:xfrm rot="3600000" flipH="1">
                  <a:off x="4328" y="3460"/>
                  <a:ext cx="495" cy="866"/>
                </a:xfrm>
                <a:prstGeom prst="line">
                  <a:avLst/>
                </a:prstGeom>
                <a:noFill/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</p:grpSp>
        </p:grpSp>
        <p:grpSp>
          <p:nvGrpSpPr>
            <p:cNvPr id="17419" name="Group 36"/>
            <p:cNvGrpSpPr>
              <a:grpSpLocks/>
            </p:cNvGrpSpPr>
            <p:nvPr/>
          </p:nvGrpSpPr>
          <p:grpSpPr bwMode="auto">
            <a:xfrm rot="5400000">
              <a:off x="6590" y="3274"/>
              <a:ext cx="2190" cy="2211"/>
              <a:chOff x="5115" y="1995"/>
              <a:chExt cx="2190" cy="2211"/>
            </a:xfrm>
          </p:grpSpPr>
          <p:sp>
            <p:nvSpPr>
              <p:cNvPr id="17436" name="Line 37"/>
              <p:cNvSpPr>
                <a:spLocks noChangeShapeType="1"/>
              </p:cNvSpPr>
              <p:nvPr/>
            </p:nvSpPr>
            <p:spPr bwMode="auto">
              <a:xfrm rot="10800000" flipH="1">
                <a:off x="6810" y="3109"/>
                <a:ext cx="495" cy="866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437" name="Line 38"/>
              <p:cNvSpPr>
                <a:spLocks noChangeShapeType="1"/>
              </p:cNvSpPr>
              <p:nvPr/>
            </p:nvSpPr>
            <p:spPr bwMode="auto">
              <a:xfrm rot="18000000" flipH="1">
                <a:off x="5301" y="3099"/>
                <a:ext cx="495" cy="867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438" name="Line 39"/>
              <p:cNvSpPr>
                <a:spLocks noChangeShapeType="1"/>
              </p:cNvSpPr>
              <p:nvPr/>
            </p:nvSpPr>
            <p:spPr bwMode="auto">
              <a:xfrm rot="3600000" flipH="1">
                <a:off x="6053" y="3526"/>
                <a:ext cx="495" cy="866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grpSp>
            <p:nvGrpSpPr>
              <p:cNvPr id="17439" name="Group 40"/>
              <p:cNvGrpSpPr>
                <a:grpSpLocks/>
              </p:cNvGrpSpPr>
              <p:nvPr/>
            </p:nvGrpSpPr>
            <p:grpSpPr bwMode="auto">
              <a:xfrm flipV="1">
                <a:off x="5115" y="1995"/>
                <a:ext cx="2190" cy="1097"/>
                <a:chOff x="3390" y="3043"/>
                <a:chExt cx="2190" cy="1097"/>
              </a:xfrm>
            </p:grpSpPr>
            <p:sp>
              <p:nvSpPr>
                <p:cNvPr id="17440" name="Line 41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5085" y="3043"/>
                  <a:ext cx="495" cy="866"/>
                </a:xfrm>
                <a:prstGeom prst="line">
                  <a:avLst/>
                </a:prstGeom>
                <a:noFill/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7441" name="Line 42"/>
                <p:cNvSpPr>
                  <a:spLocks noChangeShapeType="1"/>
                </p:cNvSpPr>
                <p:nvPr/>
              </p:nvSpPr>
              <p:spPr bwMode="auto">
                <a:xfrm rot="18000000" flipH="1">
                  <a:off x="3576" y="3033"/>
                  <a:ext cx="495" cy="867"/>
                </a:xfrm>
                <a:prstGeom prst="line">
                  <a:avLst/>
                </a:prstGeom>
                <a:noFill/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7442" name="Line 43"/>
                <p:cNvSpPr>
                  <a:spLocks noChangeShapeType="1"/>
                </p:cNvSpPr>
                <p:nvPr/>
              </p:nvSpPr>
              <p:spPr bwMode="auto">
                <a:xfrm rot="3600000" flipH="1">
                  <a:off x="4328" y="3460"/>
                  <a:ext cx="495" cy="866"/>
                </a:xfrm>
                <a:prstGeom prst="line">
                  <a:avLst/>
                </a:prstGeom>
                <a:noFill/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</p:grpSp>
        </p:grpSp>
        <p:grpSp>
          <p:nvGrpSpPr>
            <p:cNvPr id="17420" name="Group 44"/>
            <p:cNvGrpSpPr>
              <a:grpSpLocks/>
            </p:cNvGrpSpPr>
            <p:nvPr/>
          </p:nvGrpSpPr>
          <p:grpSpPr bwMode="auto">
            <a:xfrm>
              <a:off x="5115" y="4749"/>
              <a:ext cx="2190" cy="2211"/>
              <a:chOff x="5115" y="1995"/>
              <a:chExt cx="2190" cy="2211"/>
            </a:xfrm>
          </p:grpSpPr>
          <p:sp>
            <p:nvSpPr>
              <p:cNvPr id="17429" name="Line 45"/>
              <p:cNvSpPr>
                <a:spLocks noChangeShapeType="1"/>
              </p:cNvSpPr>
              <p:nvPr/>
            </p:nvSpPr>
            <p:spPr bwMode="auto">
              <a:xfrm rot="10800000" flipH="1">
                <a:off x="6810" y="3109"/>
                <a:ext cx="495" cy="866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430" name="Line 46"/>
              <p:cNvSpPr>
                <a:spLocks noChangeShapeType="1"/>
              </p:cNvSpPr>
              <p:nvPr/>
            </p:nvSpPr>
            <p:spPr bwMode="auto">
              <a:xfrm rot="18000000" flipH="1">
                <a:off x="5301" y="3099"/>
                <a:ext cx="495" cy="867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431" name="Line 47"/>
              <p:cNvSpPr>
                <a:spLocks noChangeShapeType="1"/>
              </p:cNvSpPr>
              <p:nvPr/>
            </p:nvSpPr>
            <p:spPr bwMode="auto">
              <a:xfrm rot="3600000" flipH="1">
                <a:off x="6053" y="3526"/>
                <a:ext cx="495" cy="866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grpSp>
            <p:nvGrpSpPr>
              <p:cNvPr id="17432" name="Group 48"/>
              <p:cNvGrpSpPr>
                <a:grpSpLocks/>
              </p:cNvGrpSpPr>
              <p:nvPr/>
            </p:nvGrpSpPr>
            <p:grpSpPr bwMode="auto">
              <a:xfrm flipV="1">
                <a:off x="5115" y="1995"/>
                <a:ext cx="2190" cy="1097"/>
                <a:chOff x="3390" y="3043"/>
                <a:chExt cx="2190" cy="1097"/>
              </a:xfrm>
            </p:grpSpPr>
            <p:sp>
              <p:nvSpPr>
                <p:cNvPr id="17433" name="Line 49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5085" y="3043"/>
                  <a:ext cx="495" cy="866"/>
                </a:xfrm>
                <a:prstGeom prst="line">
                  <a:avLst/>
                </a:prstGeom>
                <a:noFill/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7434" name="Line 50"/>
                <p:cNvSpPr>
                  <a:spLocks noChangeShapeType="1"/>
                </p:cNvSpPr>
                <p:nvPr/>
              </p:nvSpPr>
              <p:spPr bwMode="auto">
                <a:xfrm rot="18000000" flipH="1">
                  <a:off x="3576" y="3033"/>
                  <a:ext cx="495" cy="867"/>
                </a:xfrm>
                <a:prstGeom prst="line">
                  <a:avLst/>
                </a:prstGeom>
                <a:noFill/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7435" name="Line 51"/>
                <p:cNvSpPr>
                  <a:spLocks noChangeShapeType="1"/>
                </p:cNvSpPr>
                <p:nvPr/>
              </p:nvSpPr>
              <p:spPr bwMode="auto">
                <a:xfrm rot="3600000" flipH="1">
                  <a:off x="4328" y="3460"/>
                  <a:ext cx="495" cy="866"/>
                </a:xfrm>
                <a:prstGeom prst="line">
                  <a:avLst/>
                </a:prstGeom>
                <a:noFill/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</p:grpSp>
        </p:grpSp>
        <p:grpSp>
          <p:nvGrpSpPr>
            <p:cNvPr id="17421" name="Group 52"/>
            <p:cNvGrpSpPr>
              <a:grpSpLocks/>
            </p:cNvGrpSpPr>
            <p:nvPr/>
          </p:nvGrpSpPr>
          <p:grpSpPr bwMode="auto">
            <a:xfrm rot="5400000">
              <a:off x="3836" y="3274"/>
              <a:ext cx="2190" cy="2211"/>
              <a:chOff x="5115" y="1995"/>
              <a:chExt cx="2190" cy="2211"/>
            </a:xfrm>
          </p:grpSpPr>
          <p:sp>
            <p:nvSpPr>
              <p:cNvPr id="17422" name="Line 53"/>
              <p:cNvSpPr>
                <a:spLocks noChangeShapeType="1"/>
              </p:cNvSpPr>
              <p:nvPr/>
            </p:nvSpPr>
            <p:spPr bwMode="auto">
              <a:xfrm rot="10800000" flipH="1">
                <a:off x="6810" y="3109"/>
                <a:ext cx="495" cy="866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423" name="Line 54"/>
              <p:cNvSpPr>
                <a:spLocks noChangeShapeType="1"/>
              </p:cNvSpPr>
              <p:nvPr/>
            </p:nvSpPr>
            <p:spPr bwMode="auto">
              <a:xfrm rot="18000000" flipH="1">
                <a:off x="5301" y="3099"/>
                <a:ext cx="495" cy="867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424" name="Line 55"/>
              <p:cNvSpPr>
                <a:spLocks noChangeShapeType="1"/>
              </p:cNvSpPr>
              <p:nvPr/>
            </p:nvSpPr>
            <p:spPr bwMode="auto">
              <a:xfrm rot="3600000" flipH="1">
                <a:off x="6053" y="3526"/>
                <a:ext cx="495" cy="866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grpSp>
            <p:nvGrpSpPr>
              <p:cNvPr id="17425" name="Group 56"/>
              <p:cNvGrpSpPr>
                <a:grpSpLocks/>
              </p:cNvGrpSpPr>
              <p:nvPr/>
            </p:nvGrpSpPr>
            <p:grpSpPr bwMode="auto">
              <a:xfrm flipV="1">
                <a:off x="5115" y="1995"/>
                <a:ext cx="2190" cy="1097"/>
                <a:chOff x="3390" y="3043"/>
                <a:chExt cx="2190" cy="1097"/>
              </a:xfrm>
            </p:grpSpPr>
            <p:sp>
              <p:nvSpPr>
                <p:cNvPr id="17426" name="Line 57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5085" y="3043"/>
                  <a:ext cx="495" cy="866"/>
                </a:xfrm>
                <a:prstGeom prst="line">
                  <a:avLst/>
                </a:prstGeom>
                <a:noFill/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7427" name="Line 58"/>
                <p:cNvSpPr>
                  <a:spLocks noChangeShapeType="1"/>
                </p:cNvSpPr>
                <p:nvPr/>
              </p:nvSpPr>
              <p:spPr bwMode="auto">
                <a:xfrm rot="18000000" flipH="1">
                  <a:off x="3576" y="3033"/>
                  <a:ext cx="495" cy="867"/>
                </a:xfrm>
                <a:prstGeom prst="line">
                  <a:avLst/>
                </a:prstGeom>
                <a:noFill/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7428" name="Line 59"/>
                <p:cNvSpPr>
                  <a:spLocks noChangeShapeType="1"/>
                </p:cNvSpPr>
                <p:nvPr/>
              </p:nvSpPr>
              <p:spPr bwMode="auto">
                <a:xfrm rot="3600000" flipH="1">
                  <a:off x="4328" y="3460"/>
                  <a:ext cx="495" cy="866"/>
                </a:xfrm>
                <a:prstGeom prst="line">
                  <a:avLst/>
                </a:prstGeom>
                <a:noFill/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</p:grpSp>
        </p:grpSp>
      </p:grpSp>
      <p:sp>
        <p:nvSpPr>
          <p:cNvPr id="17413" name="Rectangle 86"/>
          <p:cNvSpPr>
            <a:spLocks noChangeArrowheads="1"/>
          </p:cNvSpPr>
          <p:nvPr/>
        </p:nvSpPr>
        <p:spPr bwMode="auto">
          <a:xfrm>
            <a:off x="322263" y="1435100"/>
            <a:ext cx="4249737" cy="4225925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7414" name="AutoShape 87"/>
          <p:cNvSpPr>
            <a:spLocks noChangeArrowheads="1"/>
          </p:cNvSpPr>
          <p:nvPr/>
        </p:nvSpPr>
        <p:spPr bwMode="auto">
          <a:xfrm rot="-1897917">
            <a:off x="1130300" y="2568575"/>
            <a:ext cx="2266950" cy="1958975"/>
          </a:xfrm>
          <a:prstGeom prst="hexagon">
            <a:avLst>
              <a:gd name="adj" fmla="val 28930"/>
              <a:gd name="vf" fmla="val 11547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7415" name="AutoShape 88"/>
          <p:cNvSpPr>
            <a:spLocks noChangeArrowheads="1"/>
          </p:cNvSpPr>
          <p:nvPr/>
        </p:nvSpPr>
        <p:spPr bwMode="auto">
          <a:xfrm rot="-1858762">
            <a:off x="1174750" y="2951163"/>
            <a:ext cx="1706563" cy="1473200"/>
          </a:xfrm>
          <a:prstGeom prst="hexagon">
            <a:avLst>
              <a:gd name="adj" fmla="val 28960"/>
              <a:gd name="vf" fmla="val 11547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7416" name="AutoShape 89"/>
          <p:cNvSpPr>
            <a:spLocks noChangeArrowheads="1"/>
          </p:cNvSpPr>
          <p:nvPr/>
        </p:nvSpPr>
        <p:spPr bwMode="auto">
          <a:xfrm rot="-1897917">
            <a:off x="1076325" y="2157413"/>
            <a:ext cx="2884488" cy="2492375"/>
          </a:xfrm>
          <a:prstGeom prst="hexagon">
            <a:avLst>
              <a:gd name="adj" fmla="val 28933"/>
              <a:gd name="vf" fmla="val 11547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17417" name="Text Box 91"/>
          <p:cNvSpPr txBox="1">
            <a:spLocks noChangeArrowheads="1"/>
          </p:cNvSpPr>
          <p:nvPr/>
        </p:nvSpPr>
        <p:spPr bwMode="auto">
          <a:xfrm>
            <a:off x="1258888" y="765175"/>
            <a:ext cx="2125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sz="2400" b="1">
                <a:latin typeface="Courier New" pitchFamily="49" charset="0"/>
              </a:rPr>
              <a:t>Zadatak 1</a:t>
            </a:r>
            <a:endParaRPr lang="en-US" sz="2400" b="1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36838"/>
            <a:ext cx="8229600" cy="1143000"/>
          </a:xfrm>
        </p:spPr>
        <p:txBody>
          <a:bodyPr/>
          <a:lstStyle/>
          <a:p>
            <a:pPr eaLnBrk="1" hangingPunct="1"/>
            <a:r>
              <a:rPr lang="hr-HR" sz="3600" b="1" smtClean="0">
                <a:solidFill>
                  <a:srgbClr val="FFFF00"/>
                </a:solidFill>
                <a:latin typeface="Courier New" pitchFamily="49" charset="0"/>
              </a:rPr>
              <a:t>PROCEDURE S DVIJE VARIJABLE</a:t>
            </a:r>
            <a:endParaRPr lang="en-US" sz="3600" b="1" smtClean="0">
              <a:solidFill>
                <a:srgbClr val="FFFF00"/>
              </a:solidFill>
              <a:latin typeface="Courier New" pitchFamily="49" charset="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0" y="188913"/>
            <a:ext cx="2124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/>
              <a:t>(DODATAK)</a:t>
            </a:r>
            <a:endParaRPr lang="en-US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4140200" y="1557338"/>
            <a:ext cx="4621213" cy="439578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4859338" y="4114800"/>
            <a:ext cx="1144587" cy="661988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4859338" y="3675063"/>
            <a:ext cx="1941512" cy="1122362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4859338" y="2881313"/>
            <a:ext cx="3313112" cy="1916112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395288" y="549275"/>
            <a:ext cx="54737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sz="2000" b="1">
                <a:latin typeface="Courier New" pitchFamily="49" charset="0"/>
              </a:rPr>
              <a:t>TO PRAVOKUTNIK </a:t>
            </a:r>
            <a:r>
              <a:rPr lang="hr-HR" sz="2000" b="1">
                <a:solidFill>
                  <a:srgbClr val="FFFF00"/>
                </a:solidFill>
                <a:latin typeface="Courier New" pitchFamily="49" charset="0"/>
              </a:rPr>
              <a:t>:A :B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sz="2000" b="1">
                <a:latin typeface="Courier New" pitchFamily="49" charset="0"/>
              </a:rPr>
              <a:t>REPEAT 2 [FD </a:t>
            </a:r>
            <a:r>
              <a:rPr lang="hr-HR" sz="2000" b="1">
                <a:solidFill>
                  <a:srgbClr val="FFFF00"/>
                </a:solidFill>
                <a:latin typeface="Courier New" pitchFamily="49" charset="0"/>
              </a:rPr>
              <a:t>:A</a:t>
            </a:r>
            <a:r>
              <a:rPr lang="hr-HR" sz="2000" b="1">
                <a:latin typeface="Courier New" pitchFamily="49" charset="0"/>
              </a:rPr>
              <a:t> RT 90 FD </a:t>
            </a:r>
            <a:r>
              <a:rPr lang="hr-HR" sz="2000" b="1">
                <a:solidFill>
                  <a:srgbClr val="FFFF00"/>
                </a:solidFill>
                <a:latin typeface="Courier New" pitchFamily="49" charset="0"/>
              </a:rPr>
              <a:t>:B</a:t>
            </a:r>
            <a:r>
              <a:rPr lang="hr-HR" sz="2000" b="1">
                <a:latin typeface="Courier New" pitchFamily="49" charset="0"/>
              </a:rPr>
              <a:t> RT 90]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sz="2000" b="1">
                <a:latin typeface="Courier New" pitchFamily="49" charset="0"/>
              </a:rPr>
              <a:t>END</a:t>
            </a:r>
            <a:endParaRPr lang="en-US" sz="2000" b="1">
              <a:latin typeface="Courier New" pitchFamily="49" charset="0"/>
            </a:endParaRP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395288" y="2205038"/>
            <a:ext cx="30956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sz="2000" b="1">
                <a:latin typeface="Courier New" pitchFamily="49" charset="0"/>
              </a:rPr>
              <a:t>PRAVOKUTNIK </a:t>
            </a:r>
            <a:r>
              <a:rPr lang="hr-HR" sz="2000" b="1">
                <a:solidFill>
                  <a:srgbClr val="FFFF00"/>
                </a:solidFill>
                <a:latin typeface="Courier New" pitchFamily="49" charset="0"/>
              </a:rPr>
              <a:t>20 30</a:t>
            </a:r>
            <a:r>
              <a:rPr lang="hr-HR" sz="2000" b="1">
                <a:latin typeface="Courier New" pitchFamily="49" charset="0"/>
              </a:rPr>
              <a:t> 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sz="2000" b="1">
                <a:latin typeface="Courier New" pitchFamily="49" charset="0"/>
              </a:rPr>
              <a:t>PRAVOKUTNIK </a:t>
            </a:r>
            <a:r>
              <a:rPr lang="hr-HR" sz="2000" b="1">
                <a:solidFill>
                  <a:srgbClr val="FFFF00"/>
                </a:solidFill>
                <a:latin typeface="Courier New" pitchFamily="49" charset="0"/>
              </a:rPr>
              <a:t>30 40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sz="2000" b="1">
                <a:latin typeface="Courier New" pitchFamily="49" charset="0"/>
              </a:rPr>
              <a:t>PRAVOKUTNIK </a:t>
            </a:r>
            <a:r>
              <a:rPr lang="hr-HR" sz="2000" b="1">
                <a:solidFill>
                  <a:srgbClr val="FFFF00"/>
                </a:solidFill>
                <a:latin typeface="Courier New" pitchFamily="49" charset="0"/>
              </a:rPr>
              <a:t>40 50</a:t>
            </a:r>
            <a:endParaRPr lang="en-US" sz="2000" b="1">
              <a:solidFill>
                <a:srgbClr val="FFFF00"/>
              </a:solidFill>
              <a:latin typeface="Courier New" pitchFamily="49" charset="0"/>
            </a:endParaRP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395288" y="3716338"/>
            <a:ext cx="367188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sz="2000" b="1" u="sng">
                <a:solidFill>
                  <a:srgbClr val="FF0000"/>
                </a:solidFill>
                <a:latin typeface="Courier New" pitchFamily="49" charset="0"/>
              </a:rPr>
              <a:t>PAZI!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sz="2000" b="1">
                <a:solidFill>
                  <a:srgbClr val="FFFF00"/>
                </a:solidFill>
                <a:latin typeface="Courier New" pitchFamily="49" charset="0"/>
              </a:rPr>
              <a:t>Kada u proceduri upotrjebljavamo dvije varijable moramo obratiti pozornost koje vrijednosti one zamjenjuju!</a:t>
            </a:r>
            <a:endParaRPr lang="en-US" sz="2000" b="1">
              <a:solidFill>
                <a:srgbClr val="FFFF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animBg="1"/>
      <p:bldP spid="73736" grpId="0" animBg="1"/>
      <p:bldP spid="73737" grpId="0" animBg="1"/>
      <p:bldP spid="73738" grpId="0"/>
      <p:bldP spid="737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84213" y="765175"/>
            <a:ext cx="7345362" cy="444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sz="2400" b="1" u="sng">
                <a:latin typeface="Courier New" pitchFamily="49" charset="0"/>
              </a:rPr>
              <a:t>Zadatak 4</a:t>
            </a:r>
            <a:r>
              <a:rPr lang="hr-HR" sz="2400" b="1">
                <a:latin typeface="Courier New" pitchFamily="49" charset="0"/>
              </a:rPr>
              <a:t> (dvije varijable)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sz="2400">
                <a:latin typeface="Courier New" pitchFamily="49" charset="0"/>
              </a:rPr>
              <a:t>Pokušajte napisati proceduru koja će sadržavati dvije nepoznanice pomoću koje možemo mijenjati i veličinu i broj  stranica pravilnog mnogokuta!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sz="2400">
                <a:latin typeface="Courier New" pitchFamily="49" charset="0"/>
              </a:rPr>
              <a:t>Nepoznanica </a:t>
            </a:r>
            <a:r>
              <a:rPr lang="hr-HR" sz="2800" b="1">
                <a:solidFill>
                  <a:srgbClr val="FFFF00"/>
                </a:solidFill>
                <a:latin typeface="Courier New" pitchFamily="49" charset="0"/>
              </a:rPr>
              <a:t>N</a:t>
            </a:r>
            <a:r>
              <a:rPr lang="hr-HR" sz="2400">
                <a:latin typeface="Courier New" pitchFamily="49" charset="0"/>
              </a:rPr>
              <a:t> predstavlja broj stranica, a nepoznanica </a:t>
            </a:r>
            <a:r>
              <a:rPr lang="hr-HR" sz="2800" b="1">
                <a:solidFill>
                  <a:srgbClr val="FFFF00"/>
                </a:solidFill>
                <a:latin typeface="Courier New" pitchFamily="49" charset="0"/>
              </a:rPr>
              <a:t>A</a:t>
            </a:r>
            <a:r>
              <a:rPr lang="hr-HR" sz="2400">
                <a:latin typeface="Courier New" pitchFamily="49" charset="0"/>
              </a:rPr>
              <a:t> veličinu stranica mnogokuta.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sz="2400">
                <a:latin typeface="Courier New" pitchFamily="49" charset="0"/>
              </a:rPr>
              <a:t>Pazite na određivanje veličine kuta u mnogokutu! (360/:N)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203575" y="836613"/>
            <a:ext cx="5545138" cy="50403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250825" y="314325"/>
            <a:ext cx="3095625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sz="2000" b="1" u="sng">
                <a:solidFill>
                  <a:srgbClr val="FFFF00"/>
                </a:solidFill>
                <a:latin typeface="Courier New" pitchFamily="49" charset="0"/>
              </a:rPr>
              <a:t>NAŠ ZADATAK: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sz="2000" b="1">
                <a:solidFill>
                  <a:srgbClr val="FFFF00"/>
                </a:solidFill>
                <a:latin typeface="Courier New" pitchFamily="49" charset="0"/>
              </a:rPr>
              <a:t>- napisati proceduru koja će crtati cvijet čije su latice pravilni mnogokuti uz pomoć varijabli.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250825" y="3025775"/>
            <a:ext cx="287972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sz="2000" b="1">
                <a:latin typeface="Courier New" pitchFamily="49" charset="0"/>
              </a:rPr>
              <a:t>Naredbe koje ćemo koristiti u pisanju procedure:</a:t>
            </a:r>
          </a:p>
          <a:p>
            <a:pPr algn="l" eaLnBrk="1" hangingPunct="1">
              <a:spcBef>
                <a:spcPct val="50000"/>
              </a:spcBef>
              <a:buFontTx/>
              <a:buChar char="-"/>
            </a:pPr>
            <a:r>
              <a:rPr lang="hr-HR" sz="2000" b="1">
                <a:latin typeface="Courier New" pitchFamily="49" charset="0"/>
              </a:rPr>
              <a:t> FD, BK, RT, LT</a:t>
            </a:r>
          </a:p>
          <a:p>
            <a:pPr algn="l" eaLnBrk="1" hangingPunct="1">
              <a:spcBef>
                <a:spcPct val="50000"/>
              </a:spcBef>
              <a:buFontTx/>
              <a:buChar char="-"/>
            </a:pPr>
            <a:r>
              <a:rPr lang="hr-HR" sz="2000" b="1">
                <a:latin typeface="Courier New" pitchFamily="49" charset="0"/>
              </a:rPr>
              <a:t> PU, PD</a:t>
            </a:r>
          </a:p>
          <a:p>
            <a:pPr algn="l" eaLnBrk="1" hangingPunct="1">
              <a:spcBef>
                <a:spcPct val="50000"/>
              </a:spcBef>
              <a:buFontTx/>
              <a:buChar char="-"/>
            </a:pPr>
            <a:r>
              <a:rPr lang="hr-HR" sz="2000" b="1">
                <a:latin typeface="Courier New" pitchFamily="49" charset="0"/>
              </a:rPr>
              <a:t> TO, END</a:t>
            </a:r>
          </a:p>
          <a:p>
            <a:pPr algn="l" eaLnBrk="1" hangingPunct="1">
              <a:spcBef>
                <a:spcPct val="50000"/>
              </a:spcBef>
              <a:buFontTx/>
              <a:buChar char="-"/>
            </a:pPr>
            <a:r>
              <a:rPr lang="hr-HR" sz="2000" b="1">
                <a:latin typeface="Courier New" pitchFamily="49" charset="0"/>
              </a:rPr>
              <a:t> REPEAT</a:t>
            </a:r>
          </a:p>
        </p:txBody>
      </p:sp>
      <p:grpSp>
        <p:nvGrpSpPr>
          <p:cNvPr id="43021" name="Group 13"/>
          <p:cNvGrpSpPr>
            <a:grpSpLocks/>
          </p:cNvGrpSpPr>
          <p:nvPr/>
        </p:nvGrpSpPr>
        <p:grpSpPr bwMode="auto">
          <a:xfrm>
            <a:off x="3708400" y="4795838"/>
            <a:ext cx="292100" cy="342900"/>
            <a:chOff x="2389" y="1261"/>
            <a:chExt cx="568" cy="696"/>
          </a:xfrm>
        </p:grpSpPr>
        <p:sp>
          <p:nvSpPr>
            <p:cNvPr id="3090" name="Oval 14"/>
            <p:cNvSpPr>
              <a:spLocks noChangeArrowheads="1"/>
            </p:cNvSpPr>
            <p:nvPr/>
          </p:nvSpPr>
          <p:spPr bwMode="auto">
            <a:xfrm>
              <a:off x="2576" y="1261"/>
              <a:ext cx="193" cy="1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3091" name="Oval 15"/>
            <p:cNvSpPr>
              <a:spLocks noChangeArrowheads="1"/>
            </p:cNvSpPr>
            <p:nvPr/>
          </p:nvSpPr>
          <p:spPr bwMode="auto">
            <a:xfrm>
              <a:off x="2389" y="1417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3092" name="Oval 16"/>
            <p:cNvSpPr>
              <a:spLocks noChangeArrowheads="1"/>
            </p:cNvSpPr>
            <p:nvPr/>
          </p:nvSpPr>
          <p:spPr bwMode="auto">
            <a:xfrm>
              <a:off x="2777" y="1433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3093" name="Oval 17"/>
            <p:cNvSpPr>
              <a:spLocks noChangeArrowheads="1"/>
            </p:cNvSpPr>
            <p:nvPr/>
          </p:nvSpPr>
          <p:spPr bwMode="auto">
            <a:xfrm>
              <a:off x="2777" y="1777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3094" name="Oval 18"/>
            <p:cNvSpPr>
              <a:spLocks noChangeArrowheads="1"/>
            </p:cNvSpPr>
            <p:nvPr/>
          </p:nvSpPr>
          <p:spPr bwMode="auto">
            <a:xfrm>
              <a:off x="2389" y="1777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3095" name="Oval 19"/>
            <p:cNvSpPr>
              <a:spLocks noChangeArrowheads="1"/>
            </p:cNvSpPr>
            <p:nvPr/>
          </p:nvSpPr>
          <p:spPr bwMode="auto">
            <a:xfrm>
              <a:off x="2494" y="1417"/>
              <a:ext cx="360" cy="5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3096" name="Oval 20"/>
            <p:cNvSpPr>
              <a:spLocks noChangeArrowheads="1"/>
            </p:cNvSpPr>
            <p:nvPr/>
          </p:nvSpPr>
          <p:spPr bwMode="auto">
            <a:xfrm>
              <a:off x="2517" y="1417"/>
              <a:ext cx="313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grpSp>
          <p:nvGrpSpPr>
            <p:cNvPr id="3097" name="Group 21"/>
            <p:cNvGrpSpPr>
              <a:grpSpLocks/>
            </p:cNvGrpSpPr>
            <p:nvPr/>
          </p:nvGrpSpPr>
          <p:grpSpPr bwMode="auto">
            <a:xfrm>
              <a:off x="2533" y="1426"/>
              <a:ext cx="282" cy="522"/>
              <a:chOff x="3286" y="553"/>
              <a:chExt cx="384" cy="465"/>
            </a:xfrm>
          </p:grpSpPr>
          <p:sp>
            <p:nvSpPr>
              <p:cNvPr id="3098" name="AutoShape 22"/>
              <p:cNvSpPr>
                <a:spLocks noChangeArrowheads="1"/>
              </p:cNvSpPr>
              <p:nvPr/>
            </p:nvSpPr>
            <p:spPr bwMode="auto">
              <a:xfrm rot="683665">
                <a:off x="3298" y="628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3099" name="AutoShape 23"/>
              <p:cNvSpPr>
                <a:spLocks noChangeArrowheads="1"/>
              </p:cNvSpPr>
              <p:nvPr/>
            </p:nvSpPr>
            <p:spPr bwMode="auto">
              <a:xfrm rot="10800000">
                <a:off x="3388" y="838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3100" name="AutoShape 24"/>
              <p:cNvSpPr>
                <a:spLocks noChangeArrowheads="1"/>
              </p:cNvSpPr>
              <p:nvPr/>
            </p:nvSpPr>
            <p:spPr bwMode="auto">
              <a:xfrm rot="-2929834">
                <a:off x="3286" y="766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3101" name="AutoShape 25"/>
              <p:cNvSpPr>
                <a:spLocks noChangeArrowheads="1"/>
              </p:cNvSpPr>
              <p:nvPr/>
            </p:nvSpPr>
            <p:spPr bwMode="auto">
              <a:xfrm>
                <a:off x="3487" y="625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3102" name="AutoShape 26"/>
              <p:cNvSpPr>
                <a:spLocks noChangeArrowheads="1"/>
              </p:cNvSpPr>
              <p:nvPr/>
            </p:nvSpPr>
            <p:spPr bwMode="auto">
              <a:xfrm>
                <a:off x="3385" y="553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3103" name="AutoShape 27"/>
              <p:cNvSpPr>
                <a:spLocks noChangeArrowheads="1"/>
              </p:cNvSpPr>
              <p:nvPr/>
            </p:nvSpPr>
            <p:spPr bwMode="auto">
              <a:xfrm rot="10800000">
                <a:off x="3490" y="766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3104" name="AutoShape 28"/>
              <p:cNvSpPr>
                <a:spLocks noChangeArrowheads="1"/>
              </p:cNvSpPr>
              <p:nvPr/>
            </p:nvSpPr>
            <p:spPr bwMode="auto">
              <a:xfrm>
                <a:off x="3397" y="697"/>
                <a:ext cx="180" cy="18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</p:grpSp>
      </p:grpSp>
      <p:sp>
        <p:nvSpPr>
          <p:cNvPr id="43037" name="Line 29"/>
          <p:cNvSpPr>
            <a:spLocks noChangeShapeType="1"/>
          </p:cNvSpPr>
          <p:nvPr/>
        </p:nvSpPr>
        <p:spPr bwMode="auto">
          <a:xfrm flipV="1">
            <a:off x="3851275" y="1555750"/>
            <a:ext cx="0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3038" name="Line 30"/>
          <p:cNvSpPr>
            <a:spLocks noChangeShapeType="1"/>
          </p:cNvSpPr>
          <p:nvPr/>
        </p:nvSpPr>
        <p:spPr bwMode="auto">
          <a:xfrm>
            <a:off x="7885113" y="1484313"/>
            <a:ext cx="0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3924300" y="2781300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b="1"/>
              <a:t>FD</a:t>
            </a:r>
          </a:p>
        </p:txBody>
      </p:sp>
      <p:sp>
        <p:nvSpPr>
          <p:cNvPr id="43040" name="Text Box 32"/>
          <p:cNvSpPr txBox="1">
            <a:spLocks noChangeArrowheads="1"/>
          </p:cNvSpPr>
          <p:nvPr/>
        </p:nvSpPr>
        <p:spPr bwMode="auto">
          <a:xfrm>
            <a:off x="5364163" y="1484313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b="1"/>
              <a:t>PU  FD</a:t>
            </a:r>
          </a:p>
        </p:txBody>
      </p:sp>
      <p:sp>
        <p:nvSpPr>
          <p:cNvPr id="43041" name="Text Box 33"/>
          <p:cNvSpPr txBox="1">
            <a:spLocks noChangeArrowheads="1"/>
          </p:cNvSpPr>
          <p:nvPr/>
        </p:nvSpPr>
        <p:spPr bwMode="auto">
          <a:xfrm>
            <a:off x="3924300" y="1557338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hr-HR" b="1"/>
              <a:t>RT</a:t>
            </a:r>
          </a:p>
        </p:txBody>
      </p:sp>
      <p:sp>
        <p:nvSpPr>
          <p:cNvPr id="43042" name="Text Box 34"/>
          <p:cNvSpPr txBox="1">
            <a:spLocks noChangeArrowheads="1"/>
          </p:cNvSpPr>
          <p:nvPr/>
        </p:nvSpPr>
        <p:spPr bwMode="auto">
          <a:xfrm>
            <a:off x="7380288" y="2852738"/>
            <a:ext cx="5762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b="1"/>
              <a:t>PD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b="1"/>
              <a:t>BK</a:t>
            </a:r>
          </a:p>
        </p:txBody>
      </p:sp>
      <p:sp>
        <p:nvSpPr>
          <p:cNvPr id="43043" name="Text Box 35"/>
          <p:cNvSpPr txBox="1">
            <a:spLocks noChangeArrowheads="1"/>
          </p:cNvSpPr>
          <p:nvPr/>
        </p:nvSpPr>
        <p:spPr bwMode="auto">
          <a:xfrm>
            <a:off x="7237413" y="1628775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b="1"/>
              <a:t>LT</a:t>
            </a:r>
          </a:p>
        </p:txBody>
      </p:sp>
      <p:grpSp>
        <p:nvGrpSpPr>
          <p:cNvPr id="43050" name="Group 42"/>
          <p:cNvGrpSpPr>
            <a:grpSpLocks/>
          </p:cNvGrpSpPr>
          <p:nvPr/>
        </p:nvGrpSpPr>
        <p:grpSpPr bwMode="auto">
          <a:xfrm>
            <a:off x="5048250" y="2608263"/>
            <a:ext cx="1719263" cy="1757362"/>
            <a:chOff x="3180" y="1370"/>
            <a:chExt cx="1083" cy="1107"/>
          </a:xfrm>
        </p:grpSpPr>
        <p:sp>
          <p:nvSpPr>
            <p:cNvPr id="3086" name="AutoShape 37"/>
            <p:cNvSpPr>
              <a:spLocks noChangeArrowheads="1"/>
            </p:cNvSpPr>
            <p:nvPr/>
          </p:nvSpPr>
          <p:spPr bwMode="auto">
            <a:xfrm rot="2700000">
              <a:off x="3737" y="1409"/>
              <a:ext cx="547" cy="469"/>
            </a:xfrm>
            <a:prstGeom prst="pentagon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3087" name="AutoShape 38"/>
            <p:cNvSpPr>
              <a:spLocks noChangeArrowheads="1"/>
            </p:cNvSpPr>
            <p:nvPr/>
          </p:nvSpPr>
          <p:spPr bwMode="auto">
            <a:xfrm rot="1509795">
              <a:off x="3180" y="1394"/>
              <a:ext cx="547" cy="469"/>
            </a:xfrm>
            <a:prstGeom prst="pentagon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3088" name="AutoShape 39"/>
            <p:cNvSpPr>
              <a:spLocks noChangeArrowheads="1"/>
            </p:cNvSpPr>
            <p:nvPr/>
          </p:nvSpPr>
          <p:spPr bwMode="auto">
            <a:xfrm rot="-8100000">
              <a:off x="3186" y="1964"/>
              <a:ext cx="547" cy="469"/>
            </a:xfrm>
            <a:prstGeom prst="pentagon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3089" name="AutoShape 40"/>
            <p:cNvSpPr>
              <a:spLocks noChangeArrowheads="1"/>
            </p:cNvSpPr>
            <p:nvPr/>
          </p:nvSpPr>
          <p:spPr bwMode="auto">
            <a:xfrm rot="3890205" flipH="1">
              <a:off x="3755" y="1969"/>
              <a:ext cx="547" cy="469"/>
            </a:xfrm>
            <a:prstGeom prst="pentagon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3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3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3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64" presetClass="pat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22222E-6 -0.01041 L -0.00035 -0.50729 " pathEditMode="fixed" rAng="0" ptsTypes="AA">
                                      <p:cBhvr>
                                        <p:cTn id="25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4855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7" dur="2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50728 L 0.4408 -0.5072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55" dur="2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08 -0.50729 L 0.4408 0.01711 " pathEditMode="fixed" rAng="0" ptsTypes="AA">
                                      <p:cBhvr>
                                        <p:cTn id="64" dur="2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22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7" grpId="0" animBg="1"/>
      <p:bldP spid="43038" grpId="0" animBg="1"/>
      <p:bldP spid="43039" grpId="0"/>
      <p:bldP spid="43040" grpId="0"/>
      <p:bldP spid="43041" grpId="0"/>
      <p:bldP spid="43042" grpId="0"/>
      <p:bldP spid="4304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3632200" y="981075"/>
            <a:ext cx="4973638" cy="504031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11188" y="188913"/>
            <a:ext cx="7993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24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Promjena veličine i broja stranica (dvije varijable)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95288" y="1052513"/>
            <a:ext cx="338455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b="1"/>
              <a:t>TO MNOGOKUT :N :A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b="1"/>
              <a:t>REPEAT :N [FD :A RT 360/:N]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b="1"/>
              <a:t>END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468313" y="4292600"/>
            <a:ext cx="2519362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b="1">
                <a:solidFill>
                  <a:srgbClr val="CCFFCC"/>
                </a:solidFill>
              </a:rPr>
              <a:t>MNOGOKUT  3  30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b="1">
                <a:solidFill>
                  <a:srgbClr val="CCFFCC"/>
                </a:solidFill>
              </a:rPr>
              <a:t>MNOGOKUT  4  40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b="1">
                <a:solidFill>
                  <a:srgbClr val="CCFFCC"/>
                </a:solidFill>
              </a:rPr>
              <a:t>MNOGOKUT  5  50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b="1">
                <a:solidFill>
                  <a:srgbClr val="CCFFCC"/>
                </a:solidFill>
              </a:rPr>
              <a:t>MNOGOKUT  6  60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95288" y="2794000"/>
            <a:ext cx="29511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b="1">
                <a:solidFill>
                  <a:schemeClr val="folHlink"/>
                </a:solidFill>
              </a:rPr>
              <a:t>N = broj stranica (kutova)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b="1">
                <a:solidFill>
                  <a:schemeClr val="folHlink"/>
                </a:solidFill>
              </a:rPr>
              <a:t>A = veličina stranice</a:t>
            </a: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 rot="1753694">
            <a:off x="4221163" y="1819275"/>
            <a:ext cx="3867150" cy="3470275"/>
          </a:xfrm>
          <a:prstGeom prst="hexagon">
            <a:avLst>
              <a:gd name="adj" fmla="val 27859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 rot="1055320">
            <a:off x="4318000" y="2382838"/>
            <a:ext cx="2516188" cy="2495550"/>
          </a:xfrm>
          <a:prstGeom prst="pentagon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4467225" y="3284538"/>
            <a:ext cx="1320800" cy="1322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 rot="-1871939">
            <a:off x="4187825" y="3536950"/>
            <a:ext cx="1008063" cy="854075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  <p:bldP spid="30728" grpId="0"/>
      <p:bldP spid="30729" grpId="0" animBg="1"/>
      <p:bldP spid="30730" grpId="0" animBg="1"/>
      <p:bldP spid="30731" grpId="0" animBg="1"/>
      <p:bldP spid="307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402016" cy="1213966"/>
          </a:xfrm>
        </p:spPr>
        <p:txBody>
          <a:bodyPr/>
          <a:lstStyle/>
          <a:p>
            <a:r>
              <a:rPr lang="hr-HR" dirty="0" smtClean="0"/>
              <a:t>Literatura 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2060848"/>
            <a:ext cx="7315200" cy="3538537"/>
          </a:xfrm>
        </p:spPr>
        <p:txBody>
          <a:bodyPr/>
          <a:lstStyle/>
          <a:p>
            <a:r>
              <a:rPr lang="hr-HR" sz="2400" dirty="0" smtClean="0"/>
              <a:t>Moj portal 5, Školska knjiga, 2009.</a:t>
            </a:r>
          </a:p>
          <a:p>
            <a:r>
              <a:rPr lang="hr-HR" sz="2400" dirty="0" smtClean="0"/>
              <a:t>Informatika 5, </a:t>
            </a:r>
            <a:r>
              <a:rPr lang="hr-HR" sz="2400" dirty="0" err="1" smtClean="0"/>
              <a:t>SysPrint</a:t>
            </a:r>
            <a:r>
              <a:rPr lang="hr-HR" sz="2400" dirty="0" smtClean="0"/>
              <a:t> 2009.</a:t>
            </a:r>
          </a:p>
          <a:p>
            <a:r>
              <a:rPr lang="hr-HR" sz="2400" dirty="0" smtClean="0"/>
              <a:t>www 5 Profil 2008.</a:t>
            </a:r>
          </a:p>
          <a:p>
            <a:pPr marL="46037" indent="0">
              <a:buNone/>
            </a:pPr>
            <a:endParaRPr lang="hr-HR" sz="2400" dirty="0" smtClean="0"/>
          </a:p>
          <a:p>
            <a:pPr marL="46037" indent="0" algn="ctr">
              <a:buNone/>
            </a:pPr>
            <a:r>
              <a:rPr lang="hr-HR" sz="4000" dirty="0" smtClean="0">
                <a:solidFill>
                  <a:schemeClr val="tx2"/>
                </a:solidFill>
              </a:rPr>
              <a:t>HVALA!</a:t>
            </a:r>
          </a:p>
          <a:p>
            <a:pPr marL="46037" indent="0" algn="ctr">
              <a:buNone/>
            </a:pPr>
            <a:endParaRPr lang="hr-HR" sz="4000" dirty="0" smtClean="0">
              <a:solidFill>
                <a:schemeClr val="tx2"/>
              </a:solidFill>
            </a:endParaRPr>
          </a:p>
          <a:p>
            <a:pPr marL="46037" indent="0" algn="ctr">
              <a:buNone/>
            </a:pPr>
            <a:r>
              <a:rPr lang="hr-HR" sz="4000" dirty="0" smtClean="0">
                <a:solidFill>
                  <a:schemeClr val="tx2"/>
                </a:solidFill>
              </a:rPr>
              <a:t>Izradio: Goran </a:t>
            </a:r>
            <a:r>
              <a:rPr lang="hr-HR" sz="4000" dirty="0" err="1" smtClean="0">
                <a:solidFill>
                  <a:schemeClr val="tx2"/>
                </a:solidFill>
              </a:rPr>
              <a:t>Sauka</a:t>
            </a:r>
            <a:endParaRPr lang="hr-HR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1231611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2"/>
          <p:cNvSpPr>
            <a:spLocks noChangeArrowheads="1"/>
          </p:cNvSpPr>
          <p:nvPr/>
        </p:nvSpPr>
        <p:spPr bwMode="auto">
          <a:xfrm>
            <a:off x="3276600" y="1268413"/>
            <a:ext cx="5329238" cy="48244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 rot="1173051">
            <a:off x="5148263" y="2565400"/>
            <a:ext cx="1931987" cy="1804988"/>
          </a:xfrm>
          <a:prstGeom prst="pentagon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323850" y="908050"/>
            <a:ext cx="295275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b="1"/>
              <a:t>TO TRI.PETEROKUTA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b="1"/>
              <a:t>REPEAT 5 [FD 70 RT 72]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b="1"/>
              <a:t>REPEAT 5 [FD 50 RT 72]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b="1"/>
              <a:t>REPEAT 5 [FD 20 RT 72]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b="1"/>
              <a:t>END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322263" y="3317875"/>
            <a:ext cx="3313112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b="1">
                <a:solidFill>
                  <a:schemeClr val="folHlink"/>
                </a:solidFill>
              </a:rPr>
              <a:t>TO PETEROKUT  :A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b="1">
                <a:solidFill>
                  <a:schemeClr val="folHlink"/>
                </a:solidFill>
              </a:rPr>
              <a:t>REPEAT 5 [FD :A RT 72]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b="1">
                <a:solidFill>
                  <a:schemeClr val="folHlink"/>
                </a:solidFill>
              </a:rPr>
              <a:t>END</a:t>
            </a: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 rot="1173051">
            <a:off x="5219700" y="3548063"/>
            <a:ext cx="706438" cy="660400"/>
          </a:xfrm>
          <a:prstGeom prst="pentagon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4130" name="AutoShape 34"/>
          <p:cNvSpPr>
            <a:spLocks noChangeArrowheads="1"/>
          </p:cNvSpPr>
          <p:nvPr/>
        </p:nvSpPr>
        <p:spPr bwMode="auto">
          <a:xfrm rot="1173051">
            <a:off x="5187950" y="3030538"/>
            <a:ext cx="1330325" cy="1243012"/>
          </a:xfrm>
          <a:prstGeom prst="pentagon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>
            <a:off x="3132138" y="1484313"/>
            <a:ext cx="2735262" cy="1223962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3132138" y="1916113"/>
            <a:ext cx="2519362" cy="1152525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3059113" y="2349500"/>
            <a:ext cx="2449512" cy="1150938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134" name="Oval 38"/>
          <p:cNvSpPr>
            <a:spLocks noChangeArrowheads="1"/>
          </p:cNvSpPr>
          <p:nvPr/>
        </p:nvSpPr>
        <p:spPr bwMode="auto">
          <a:xfrm>
            <a:off x="2268538" y="3284538"/>
            <a:ext cx="431800" cy="431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323850" y="4902200"/>
            <a:ext cx="2808288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>
                <a:solidFill>
                  <a:srgbClr val="CCFF99"/>
                </a:solidFill>
              </a:rPr>
              <a:t>PETEROKUT 70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>
                <a:solidFill>
                  <a:srgbClr val="CCFF99"/>
                </a:solidFill>
              </a:rPr>
              <a:t>PETEROKUT 50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>
                <a:solidFill>
                  <a:srgbClr val="CCFF99"/>
                </a:solidFill>
              </a:rPr>
              <a:t>PETEROKUT 20</a:t>
            </a:r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>
            <a:off x="1619250" y="2852738"/>
            <a:ext cx="0" cy="3603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139" name="Freeform 43"/>
          <p:cNvSpPr>
            <a:spLocks/>
          </p:cNvSpPr>
          <p:nvPr/>
        </p:nvSpPr>
        <p:spPr bwMode="auto">
          <a:xfrm rot="-513183">
            <a:off x="2170113" y="3398838"/>
            <a:ext cx="1824037" cy="1512887"/>
          </a:xfrm>
          <a:custGeom>
            <a:avLst/>
            <a:gdLst>
              <a:gd name="T0" fmla="*/ 1078952366 w 1058"/>
              <a:gd name="T1" fmla="*/ 0 h 953"/>
              <a:gd name="T2" fmla="*/ 2147483647 w 1058"/>
              <a:gd name="T3" fmla="*/ 1373483909 h 953"/>
              <a:gd name="T4" fmla="*/ 0 w 1058"/>
              <a:gd name="T5" fmla="*/ 2147483647 h 95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8" h="953">
                <a:moveTo>
                  <a:pt x="363" y="0"/>
                </a:moveTo>
                <a:cubicBezTo>
                  <a:pt x="710" y="193"/>
                  <a:pt x="1058" y="386"/>
                  <a:pt x="998" y="545"/>
                </a:cubicBezTo>
                <a:cubicBezTo>
                  <a:pt x="938" y="704"/>
                  <a:pt x="166" y="885"/>
                  <a:pt x="0" y="95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143" name="Freeform 47"/>
          <p:cNvSpPr>
            <a:spLocks/>
          </p:cNvSpPr>
          <p:nvPr/>
        </p:nvSpPr>
        <p:spPr bwMode="auto">
          <a:xfrm rot="-513183">
            <a:off x="2062163" y="3387725"/>
            <a:ext cx="2260600" cy="1871663"/>
          </a:xfrm>
          <a:custGeom>
            <a:avLst/>
            <a:gdLst>
              <a:gd name="T0" fmla="*/ 1657229194 w 1058"/>
              <a:gd name="T1" fmla="*/ 0 h 953"/>
              <a:gd name="T2" fmla="*/ 2147483647 w 1058"/>
              <a:gd name="T3" fmla="*/ 2102160361 h 953"/>
              <a:gd name="T4" fmla="*/ 0 w 1058"/>
              <a:gd name="T5" fmla="*/ 2147483647 h 95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8" h="953">
                <a:moveTo>
                  <a:pt x="363" y="0"/>
                </a:moveTo>
                <a:cubicBezTo>
                  <a:pt x="710" y="193"/>
                  <a:pt x="1058" y="386"/>
                  <a:pt x="998" y="545"/>
                </a:cubicBezTo>
                <a:cubicBezTo>
                  <a:pt x="938" y="704"/>
                  <a:pt x="166" y="885"/>
                  <a:pt x="0" y="95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144" name="Freeform 48"/>
          <p:cNvSpPr>
            <a:spLocks/>
          </p:cNvSpPr>
          <p:nvPr/>
        </p:nvSpPr>
        <p:spPr bwMode="auto">
          <a:xfrm rot="-529702">
            <a:off x="2049463" y="3386138"/>
            <a:ext cx="2435225" cy="2346325"/>
          </a:xfrm>
          <a:custGeom>
            <a:avLst/>
            <a:gdLst>
              <a:gd name="T0" fmla="*/ 1923151043 w 1058"/>
              <a:gd name="T1" fmla="*/ 0 h 953"/>
              <a:gd name="T2" fmla="*/ 2147483647 w 1058"/>
              <a:gd name="T3" fmla="*/ 2147483647 h 953"/>
              <a:gd name="T4" fmla="*/ 0 w 1058"/>
              <a:gd name="T5" fmla="*/ 2147483647 h 95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8" h="953">
                <a:moveTo>
                  <a:pt x="363" y="0"/>
                </a:moveTo>
                <a:cubicBezTo>
                  <a:pt x="710" y="193"/>
                  <a:pt x="1058" y="386"/>
                  <a:pt x="998" y="545"/>
                </a:cubicBezTo>
                <a:cubicBezTo>
                  <a:pt x="938" y="704"/>
                  <a:pt x="166" y="885"/>
                  <a:pt x="0" y="95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611188" y="188913"/>
            <a:ext cx="7993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24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Promjena veličine stranica (jedna varijabla)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72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72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4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4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4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72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720"/>
                            </p:stCondLst>
                            <p:childTnLst>
                              <p:par>
                                <p:cTn id="4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4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4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4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41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980"/>
                            </p:stCondLst>
                            <p:childTnLst>
                              <p:par>
                                <p:cTn id="94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4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4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4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20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480"/>
                            </p:stCondLst>
                            <p:childTnLst>
                              <p:par>
                                <p:cTn id="10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4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4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4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1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20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480"/>
                            </p:stCondLst>
                            <p:childTnLst>
                              <p:par>
                                <p:cTn id="124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7" grpId="0" animBg="1"/>
      <p:bldP spid="4117" grpId="1" animBg="1"/>
      <p:bldP spid="4117" grpId="2" animBg="1"/>
      <p:bldP spid="4120" grpId="0"/>
      <p:bldP spid="4129" grpId="0" animBg="1"/>
      <p:bldP spid="4129" grpId="1" animBg="1"/>
      <p:bldP spid="4129" grpId="2" animBg="1"/>
      <p:bldP spid="4130" grpId="0" animBg="1"/>
      <p:bldP spid="4130" grpId="1" animBg="1"/>
      <p:bldP spid="4130" grpId="2" animBg="1"/>
      <p:bldP spid="4131" grpId="0" animBg="1"/>
      <p:bldP spid="4132" grpId="0" animBg="1"/>
      <p:bldP spid="4133" grpId="0" animBg="1"/>
      <p:bldP spid="4134" grpId="0" animBg="1"/>
      <p:bldP spid="4134" grpId="1" animBg="1"/>
      <p:bldP spid="4136" grpId="0" animBg="1"/>
      <p:bldP spid="4139" grpId="0" animBg="1"/>
      <p:bldP spid="4143" grpId="0" animBg="1"/>
      <p:bldP spid="41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229600" cy="6092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sz="2400" b="1" i="1" u="sng" smtClean="0">
                <a:solidFill>
                  <a:srgbClr val="FF0000"/>
                </a:solidFill>
                <a:latin typeface="Courier New" pitchFamily="49" charset="0"/>
              </a:rPr>
              <a:t>ZAPIŠIMO:</a:t>
            </a:r>
          </a:p>
          <a:p>
            <a:pPr eaLnBrk="1" hangingPunct="1"/>
            <a:r>
              <a:rPr lang="hr-HR" sz="2400" b="1" smtClean="0">
                <a:solidFill>
                  <a:srgbClr val="FFFF00"/>
                </a:solidFill>
                <a:latin typeface="Courier New" pitchFamily="49" charset="0"/>
              </a:rPr>
              <a:t>VARIJABLA</a:t>
            </a:r>
            <a:r>
              <a:rPr lang="hr-HR" sz="2400" smtClean="0">
                <a:latin typeface="Courier New" pitchFamily="49" charset="0"/>
              </a:rPr>
              <a:t> je veličina kojoj za vrijeme rada možemo mijenjati vrijednost.</a:t>
            </a:r>
          </a:p>
          <a:p>
            <a:pPr eaLnBrk="1" hangingPunct="1">
              <a:buFontTx/>
              <a:buNone/>
            </a:pPr>
            <a:endParaRPr lang="hr-HR" sz="1000" smtClean="0">
              <a:latin typeface="Courier New" pitchFamily="49" charset="0"/>
            </a:endParaRPr>
          </a:p>
          <a:p>
            <a:pPr eaLnBrk="1" hangingPunct="1"/>
            <a:r>
              <a:rPr lang="hr-HR" sz="2400" smtClean="0">
                <a:latin typeface="Courier New" pitchFamily="49" charset="0"/>
              </a:rPr>
              <a:t>Ime varijable se sastoji od slova, brojeva i njihovih kombinacija:</a:t>
            </a:r>
          </a:p>
          <a:p>
            <a:pPr lvl="1" eaLnBrk="1" hangingPunct="1"/>
            <a:r>
              <a:rPr lang="hr-HR" sz="2000" smtClean="0">
                <a:latin typeface="Courier New" pitchFamily="49" charset="0"/>
              </a:rPr>
              <a:t>Primjer:	</a:t>
            </a:r>
            <a:r>
              <a:rPr lang="hr-HR" sz="2000" smtClean="0">
                <a:solidFill>
                  <a:schemeClr val="tx2"/>
                </a:solidFill>
                <a:latin typeface="Courier New" pitchFamily="49" charset="0"/>
              </a:rPr>
              <a:t>TO ime_procedure</a:t>
            </a:r>
            <a:r>
              <a:rPr lang="hr-HR" sz="2000" smtClean="0">
                <a:solidFill>
                  <a:srgbClr val="FFFF00"/>
                </a:solidFill>
                <a:latin typeface="Courier New" pitchFamily="49" charset="0"/>
              </a:rPr>
              <a:t> </a:t>
            </a:r>
            <a:r>
              <a:rPr lang="hr-HR" sz="2000" b="1" smtClean="0">
                <a:solidFill>
                  <a:srgbClr val="FFFF00"/>
                </a:solidFill>
                <a:latin typeface="Courier New" pitchFamily="49" charset="0"/>
              </a:rPr>
              <a:t>:STRANICA</a:t>
            </a:r>
            <a:endParaRPr lang="hr-HR" sz="2000" smtClean="0">
              <a:solidFill>
                <a:srgbClr val="FFFF00"/>
              </a:solidFill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r>
              <a:rPr lang="hr-HR" sz="2000" smtClean="0">
                <a:solidFill>
                  <a:srgbClr val="FFFF00"/>
                </a:solidFill>
                <a:latin typeface="Courier New" pitchFamily="49" charset="0"/>
              </a:rPr>
              <a:t>			</a:t>
            </a:r>
            <a:r>
              <a:rPr lang="hr-HR" sz="2000" smtClean="0">
                <a:latin typeface="Courier New" pitchFamily="49" charset="0"/>
              </a:rPr>
              <a:t>ili</a:t>
            </a:r>
            <a:r>
              <a:rPr lang="hr-HR" sz="2000" smtClean="0">
                <a:solidFill>
                  <a:srgbClr val="FFFF00"/>
                </a:solidFill>
                <a:latin typeface="Courier New" pitchFamily="49" charset="0"/>
              </a:rPr>
              <a:t> 	</a:t>
            </a:r>
            <a:r>
              <a:rPr lang="hr-HR" sz="2000" smtClean="0">
                <a:solidFill>
                  <a:schemeClr val="tx2"/>
                </a:solidFill>
                <a:latin typeface="Courier New" pitchFamily="49" charset="0"/>
              </a:rPr>
              <a:t>FD</a:t>
            </a:r>
            <a:r>
              <a:rPr lang="hr-HR" sz="2000" smtClean="0">
                <a:solidFill>
                  <a:srgbClr val="FFFF00"/>
                </a:solidFill>
                <a:latin typeface="Courier New" pitchFamily="49" charset="0"/>
              </a:rPr>
              <a:t> </a:t>
            </a:r>
            <a:r>
              <a:rPr lang="hr-HR" sz="2000" b="1" smtClean="0">
                <a:solidFill>
                  <a:srgbClr val="FFFF00"/>
                </a:solidFill>
                <a:latin typeface="Courier New" pitchFamily="49" charset="0"/>
              </a:rPr>
              <a:t>:STR1</a:t>
            </a:r>
          </a:p>
          <a:p>
            <a:pPr lvl="1" eaLnBrk="1" hangingPunct="1">
              <a:buFontTx/>
              <a:buNone/>
            </a:pPr>
            <a:r>
              <a:rPr lang="hr-HR" sz="2000" smtClean="0">
                <a:solidFill>
                  <a:srgbClr val="FFFF00"/>
                </a:solidFill>
                <a:latin typeface="Courier New" pitchFamily="49" charset="0"/>
              </a:rPr>
              <a:t>			</a:t>
            </a:r>
            <a:r>
              <a:rPr lang="hr-HR" sz="2000" smtClean="0">
                <a:latin typeface="Courier New" pitchFamily="49" charset="0"/>
              </a:rPr>
              <a:t>ili</a:t>
            </a:r>
            <a:r>
              <a:rPr lang="hr-HR" sz="2000" smtClean="0">
                <a:solidFill>
                  <a:srgbClr val="FFFF00"/>
                </a:solidFill>
                <a:latin typeface="Courier New" pitchFamily="49" charset="0"/>
              </a:rPr>
              <a:t>	</a:t>
            </a:r>
            <a:r>
              <a:rPr lang="hr-HR" sz="2000" smtClean="0">
                <a:solidFill>
                  <a:schemeClr val="tx2"/>
                </a:solidFill>
                <a:latin typeface="Courier New" pitchFamily="49" charset="0"/>
              </a:rPr>
              <a:t>RT</a:t>
            </a:r>
            <a:r>
              <a:rPr lang="hr-HR" sz="2000" smtClean="0">
                <a:solidFill>
                  <a:srgbClr val="FFFF00"/>
                </a:solidFill>
                <a:latin typeface="Courier New" pitchFamily="49" charset="0"/>
              </a:rPr>
              <a:t> </a:t>
            </a:r>
            <a:r>
              <a:rPr lang="hr-HR" sz="2000" b="1" smtClean="0">
                <a:solidFill>
                  <a:srgbClr val="FFFF00"/>
                </a:solidFill>
                <a:latin typeface="Courier New" pitchFamily="49" charset="0"/>
              </a:rPr>
              <a:t>:A</a:t>
            </a:r>
          </a:p>
          <a:p>
            <a:pPr lvl="1" eaLnBrk="1" hangingPunct="1">
              <a:buFontTx/>
              <a:buNone/>
            </a:pPr>
            <a:endParaRPr lang="hr-HR" sz="1000" smtClean="0">
              <a:solidFill>
                <a:srgbClr val="FFFF00"/>
              </a:solidFill>
              <a:latin typeface="Courier New" pitchFamily="49" charset="0"/>
            </a:endParaRPr>
          </a:p>
          <a:p>
            <a:pPr eaLnBrk="1" hangingPunct="1"/>
            <a:r>
              <a:rPr lang="hr-HR" sz="2400" smtClean="0">
                <a:latin typeface="Courier New" pitchFamily="49" charset="0"/>
              </a:rPr>
              <a:t>Da bi računalo moglo prepoznati varijablu, ispred njenog imena mora stajati dvotočka.</a:t>
            </a:r>
          </a:p>
          <a:p>
            <a:pPr eaLnBrk="1" hangingPunct="1">
              <a:buFontTx/>
              <a:buNone/>
            </a:pPr>
            <a:endParaRPr lang="hr-HR" sz="1000" smtClean="0">
              <a:latin typeface="Courier New" pitchFamily="49" charset="0"/>
            </a:endParaRPr>
          </a:p>
          <a:p>
            <a:pPr eaLnBrk="1" hangingPunct="1"/>
            <a:r>
              <a:rPr lang="hr-HR" sz="2400" smtClean="0">
                <a:latin typeface="Courier New" pitchFamily="49" charset="0"/>
              </a:rPr>
              <a:t>Procedura s varijablom poziva se tako da se napiše ime procedure i broj koji trenutno zamjenjuje varijablu.</a:t>
            </a:r>
            <a:endParaRPr lang="en-US" sz="2400" smtClean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614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614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614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614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614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614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3203575" y="2060575"/>
            <a:ext cx="5040313" cy="38163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323850" y="314325"/>
            <a:ext cx="244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sz="2800" b="1" u="sng">
                <a:latin typeface="Courier New" pitchFamily="49" charset="0"/>
              </a:rPr>
              <a:t>Primjer 2</a:t>
            </a:r>
            <a:endParaRPr lang="en-US" sz="2800" b="1" u="sng">
              <a:latin typeface="Courier New" pitchFamily="49" charset="0"/>
            </a:endParaRP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684213" y="908050"/>
            <a:ext cx="4859337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sz="2400" b="1">
                <a:latin typeface="Courier New" pitchFamily="49" charset="0"/>
              </a:rPr>
              <a:t>TO KVADRAT </a:t>
            </a:r>
            <a:r>
              <a:rPr lang="hr-HR" sz="2400" b="1">
                <a:solidFill>
                  <a:srgbClr val="FFFF00"/>
                </a:solidFill>
                <a:latin typeface="Courier New" pitchFamily="49" charset="0"/>
              </a:rPr>
              <a:t>:A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sz="2400" b="1">
                <a:latin typeface="Courier New" pitchFamily="49" charset="0"/>
              </a:rPr>
              <a:t>REPEAT 4 [FD </a:t>
            </a:r>
            <a:r>
              <a:rPr lang="hr-HR" sz="2400" b="1">
                <a:solidFill>
                  <a:srgbClr val="FFFF00"/>
                </a:solidFill>
                <a:latin typeface="Courier New" pitchFamily="49" charset="0"/>
              </a:rPr>
              <a:t>:A</a:t>
            </a:r>
            <a:r>
              <a:rPr lang="hr-HR" sz="2400" b="1">
                <a:latin typeface="Courier New" pitchFamily="49" charset="0"/>
              </a:rPr>
              <a:t> RT 360/4]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sz="2400" b="1">
                <a:latin typeface="Courier New" pitchFamily="49" charset="0"/>
              </a:rPr>
              <a:t>END</a:t>
            </a:r>
          </a:p>
          <a:p>
            <a:pPr algn="l" eaLnBrk="1" hangingPunct="1">
              <a:spcBef>
                <a:spcPct val="50000"/>
              </a:spcBef>
            </a:pPr>
            <a:endParaRPr lang="en-US" sz="2400" b="1">
              <a:latin typeface="Courier New" pitchFamily="49" charset="0"/>
            </a:endParaRP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5153025" y="3213100"/>
            <a:ext cx="1800225" cy="17272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5148263" y="3614738"/>
            <a:ext cx="1371600" cy="131762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5153025" y="4048125"/>
            <a:ext cx="935038" cy="89852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684213" y="3486150"/>
            <a:ext cx="25923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sz="2000" b="1">
                <a:latin typeface="Courier New" pitchFamily="49" charset="0"/>
              </a:rPr>
              <a:t>KVADRAT </a:t>
            </a:r>
            <a:r>
              <a:rPr lang="hr-HR" sz="2000" b="1">
                <a:solidFill>
                  <a:srgbClr val="FFFF00"/>
                </a:solidFill>
                <a:latin typeface="Courier New" pitchFamily="49" charset="0"/>
              </a:rPr>
              <a:t>40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sz="2000" b="1">
                <a:latin typeface="Courier New" pitchFamily="49" charset="0"/>
              </a:rPr>
              <a:t>KVADRAT </a:t>
            </a:r>
            <a:r>
              <a:rPr lang="hr-HR" sz="2000" b="1">
                <a:solidFill>
                  <a:srgbClr val="FFFF00"/>
                </a:solidFill>
                <a:latin typeface="Courier New" pitchFamily="49" charset="0"/>
              </a:rPr>
              <a:t>60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sz="2000" b="1">
                <a:latin typeface="Courier New" pitchFamily="49" charset="0"/>
              </a:rPr>
              <a:t>KVADRAT </a:t>
            </a:r>
            <a:r>
              <a:rPr lang="hr-HR" sz="2000" b="1">
                <a:solidFill>
                  <a:srgbClr val="FFFF00"/>
                </a:solidFill>
                <a:latin typeface="Courier New" pitchFamily="49" charset="0"/>
              </a:rPr>
              <a:t>80</a:t>
            </a:r>
            <a:endParaRPr lang="en-US" sz="2000" b="1">
              <a:solidFill>
                <a:srgbClr val="FFFF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67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67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67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67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67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67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1" grpId="0"/>
      <p:bldP spid="67593" grpId="0" animBg="1"/>
      <p:bldP spid="67594" grpId="0" animBg="1"/>
      <p:bldP spid="675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3276600" y="692150"/>
            <a:ext cx="5329238" cy="5400675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 rot="1753694">
            <a:off x="4233863" y="2060575"/>
            <a:ext cx="3578225" cy="3181350"/>
          </a:xfrm>
          <a:prstGeom prst="hexagon">
            <a:avLst>
              <a:gd name="adj" fmla="val 28119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 rot="1055320">
            <a:off x="4287838" y="2073275"/>
            <a:ext cx="2879725" cy="2855913"/>
          </a:xfrm>
          <a:prstGeom prst="pentagon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467225" y="2733675"/>
            <a:ext cx="1871663" cy="18732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 rot="-1871939">
            <a:off x="3924300" y="2636838"/>
            <a:ext cx="1871663" cy="1584325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4925" y="3019425"/>
            <a:ext cx="3311525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>
                <a:solidFill>
                  <a:schemeClr val="folHlink"/>
                </a:solidFill>
              </a:rPr>
              <a:t>TO LIK   :N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>
                <a:solidFill>
                  <a:schemeClr val="folHlink"/>
                </a:solidFill>
              </a:rPr>
              <a:t>REPEAT :N [FD 70 RT 360/:N]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>
                <a:solidFill>
                  <a:schemeClr val="folHlink"/>
                </a:solidFill>
              </a:rPr>
              <a:t>END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0" y="836613"/>
            <a:ext cx="3419475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/>
              <a:t>REPEAT 3 [FD 70 RT 120]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/>
              <a:t>REPEAT 4 [FD 70 RT 90]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/>
              <a:t>REPEAT 5 [FD 70 RT 72]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/>
              <a:t>REPEAT 6 [FD 70 RT 60]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07950" y="4632325"/>
            <a:ext cx="118745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/>
              <a:t>LIK 3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/>
              <a:t>LIK 4 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/>
              <a:t>LIK 5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/>
              <a:t>LIK 6</a:t>
            </a:r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2916238" y="981075"/>
            <a:ext cx="1439862" cy="2160588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2700338" y="1484313"/>
            <a:ext cx="3024187" cy="1223962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2700338" y="1844675"/>
            <a:ext cx="3024187" cy="431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V="1">
            <a:off x="2771775" y="1989138"/>
            <a:ext cx="2879725" cy="287337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1258888" y="2473325"/>
            <a:ext cx="0" cy="3603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925513" y="2925763"/>
            <a:ext cx="503237" cy="5048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29716" name="Freeform 20"/>
          <p:cNvSpPr>
            <a:spLocks/>
          </p:cNvSpPr>
          <p:nvPr/>
        </p:nvSpPr>
        <p:spPr bwMode="auto">
          <a:xfrm>
            <a:off x="827088" y="3336925"/>
            <a:ext cx="960437" cy="1439863"/>
          </a:xfrm>
          <a:custGeom>
            <a:avLst/>
            <a:gdLst>
              <a:gd name="T0" fmla="*/ 914815449 w 605"/>
              <a:gd name="T1" fmla="*/ 0 h 907"/>
              <a:gd name="T2" fmla="*/ 1373483647 w 605"/>
              <a:gd name="T3" fmla="*/ 1144151335 h 907"/>
              <a:gd name="T4" fmla="*/ 0 w 605"/>
              <a:gd name="T5" fmla="*/ 2147483647 h 90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05" h="907">
                <a:moveTo>
                  <a:pt x="363" y="0"/>
                </a:moveTo>
                <a:cubicBezTo>
                  <a:pt x="484" y="151"/>
                  <a:pt x="605" y="303"/>
                  <a:pt x="545" y="454"/>
                </a:cubicBezTo>
                <a:cubicBezTo>
                  <a:pt x="485" y="605"/>
                  <a:pt x="91" y="832"/>
                  <a:pt x="0" y="90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9717" name="Freeform 21"/>
          <p:cNvSpPr>
            <a:spLocks/>
          </p:cNvSpPr>
          <p:nvPr/>
        </p:nvSpPr>
        <p:spPr bwMode="auto">
          <a:xfrm>
            <a:off x="827088" y="3336925"/>
            <a:ext cx="1319212" cy="1871663"/>
          </a:xfrm>
          <a:custGeom>
            <a:avLst/>
            <a:gdLst>
              <a:gd name="T0" fmla="*/ 914815578 w 831"/>
              <a:gd name="T1" fmla="*/ 0 h 1179"/>
              <a:gd name="T2" fmla="*/ 1943038939 w 831"/>
              <a:gd name="T3" fmla="*/ 1486892585 h 1179"/>
              <a:gd name="T4" fmla="*/ 0 w 831"/>
              <a:gd name="T5" fmla="*/ 2147483647 h 1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31" h="1179">
                <a:moveTo>
                  <a:pt x="363" y="0"/>
                </a:moveTo>
                <a:cubicBezTo>
                  <a:pt x="597" y="197"/>
                  <a:pt x="831" y="394"/>
                  <a:pt x="771" y="590"/>
                </a:cubicBezTo>
                <a:cubicBezTo>
                  <a:pt x="711" y="786"/>
                  <a:pt x="128" y="1081"/>
                  <a:pt x="0" y="117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9718" name="Freeform 22"/>
          <p:cNvSpPr>
            <a:spLocks/>
          </p:cNvSpPr>
          <p:nvPr/>
        </p:nvSpPr>
        <p:spPr bwMode="auto">
          <a:xfrm>
            <a:off x="755650" y="3336925"/>
            <a:ext cx="1763713" cy="2305050"/>
          </a:xfrm>
          <a:custGeom>
            <a:avLst/>
            <a:gdLst>
              <a:gd name="T0" fmla="*/ 1028224041 w 1111"/>
              <a:gd name="T1" fmla="*/ 0 h 1452"/>
              <a:gd name="T2" fmla="*/ 2147483647 w 1111"/>
              <a:gd name="T3" fmla="*/ 1370965000 h 1452"/>
              <a:gd name="T4" fmla="*/ 0 w 1111"/>
              <a:gd name="T5" fmla="*/ 2147483647 h 14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11" h="1452">
                <a:moveTo>
                  <a:pt x="408" y="0"/>
                </a:moveTo>
                <a:cubicBezTo>
                  <a:pt x="759" y="151"/>
                  <a:pt x="1111" y="302"/>
                  <a:pt x="1043" y="544"/>
                </a:cubicBezTo>
                <a:cubicBezTo>
                  <a:pt x="975" y="786"/>
                  <a:pt x="174" y="1301"/>
                  <a:pt x="0" y="14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9719" name="Freeform 23"/>
          <p:cNvSpPr>
            <a:spLocks/>
          </p:cNvSpPr>
          <p:nvPr/>
        </p:nvSpPr>
        <p:spPr bwMode="auto">
          <a:xfrm>
            <a:off x="827088" y="3336925"/>
            <a:ext cx="2189162" cy="2663825"/>
          </a:xfrm>
          <a:custGeom>
            <a:avLst/>
            <a:gdLst>
              <a:gd name="T0" fmla="*/ 914815716 w 1379"/>
              <a:gd name="T1" fmla="*/ 0 h 1678"/>
              <a:gd name="T2" fmla="*/ 2147483647 w 1379"/>
              <a:gd name="T3" fmla="*/ 1209675000 h 1678"/>
              <a:gd name="T4" fmla="*/ 0 w 1379"/>
              <a:gd name="T5" fmla="*/ 2147483647 h 167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79" h="1678">
                <a:moveTo>
                  <a:pt x="363" y="0"/>
                </a:moveTo>
                <a:cubicBezTo>
                  <a:pt x="522" y="80"/>
                  <a:pt x="1379" y="200"/>
                  <a:pt x="1319" y="480"/>
                </a:cubicBezTo>
                <a:cubicBezTo>
                  <a:pt x="1259" y="760"/>
                  <a:pt x="275" y="1429"/>
                  <a:pt x="0" y="16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611188" y="188913"/>
            <a:ext cx="7993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24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Promjena broja stranica (jedna varijabla)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76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9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9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9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72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9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9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9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72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29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29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29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72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29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29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29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2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29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29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29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29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29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29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29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29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29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 animBg="1"/>
      <p:bldP spid="29705" grpId="1" animBg="1"/>
      <p:bldP spid="29705" grpId="2" animBg="1"/>
      <p:bldP spid="29702" grpId="0" animBg="1"/>
      <p:bldP spid="29702" grpId="1" animBg="1"/>
      <p:bldP spid="29702" grpId="2" animBg="1"/>
      <p:bldP spid="29703" grpId="0" animBg="1"/>
      <p:bldP spid="29703" grpId="1" animBg="1"/>
      <p:bldP spid="29703" grpId="2" animBg="1"/>
      <p:bldP spid="29701" grpId="0" animBg="1"/>
      <p:bldP spid="29701" grpId="1" animBg="1"/>
      <p:bldP spid="29701" grpId="2" animBg="1"/>
      <p:bldP spid="29706" grpId="0"/>
      <p:bldP spid="29709" grpId="0" animBg="1"/>
      <p:bldP spid="29710" grpId="0" animBg="1"/>
      <p:bldP spid="29711" grpId="0" animBg="1"/>
      <p:bldP spid="29712" grpId="0" animBg="1"/>
      <p:bldP spid="29713" grpId="0" animBg="1"/>
      <p:bldP spid="29714" grpId="0" animBg="1"/>
      <p:bldP spid="29716" grpId="0" animBg="1"/>
      <p:bldP spid="29717" grpId="0" animBg="1"/>
      <p:bldP spid="29718" grpId="0" animBg="1"/>
      <p:bldP spid="297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215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800" b="1" u="sng" smtClean="0">
                <a:latin typeface="Courier New" pitchFamily="49" charset="0"/>
              </a:rPr>
              <a:t>Zadatak 1</a:t>
            </a:r>
            <a:endParaRPr lang="hr-HR" sz="2800" b="1" u="sng" smtClean="0">
              <a:latin typeface="Courier New" pitchFamily="49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sz="1800" b="1" u="sng" smtClean="0">
              <a:latin typeface="Courier New" pitchFamily="49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hr-HR" smtClean="0">
                <a:latin typeface="Courier New" pitchFamily="49" charset="0"/>
              </a:rPr>
              <a:t>Napišite proceduru s jednom varijablom koja crta istostraničan trokut.</a:t>
            </a:r>
          </a:p>
          <a:p>
            <a:pPr eaLnBrk="1" hangingPunct="1">
              <a:lnSpc>
                <a:spcPct val="90000"/>
              </a:lnSpc>
            </a:pPr>
            <a:r>
              <a:rPr lang="hr-HR" smtClean="0">
                <a:latin typeface="Courier New" pitchFamily="49" charset="0"/>
              </a:rPr>
              <a:t>Veličina stranice je varijabla </a:t>
            </a:r>
            <a:r>
              <a:rPr lang="hr-HR" b="1" u="sng" smtClean="0">
                <a:solidFill>
                  <a:srgbClr val="FFFF00"/>
                </a:solidFill>
                <a:latin typeface="Courier New" pitchFamily="49" charset="0"/>
              </a:rPr>
              <a:t>A</a:t>
            </a:r>
            <a:r>
              <a:rPr lang="hr-HR" smtClean="0">
                <a:latin typeface="Courier New" pitchFamily="49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hr-HR" smtClean="0">
                <a:latin typeface="Courier New" pitchFamily="49" charset="0"/>
              </a:rPr>
              <a:t>Pokrenite proceduru 3 puta na vašim računalima.</a:t>
            </a:r>
            <a:endParaRPr lang="hr-HR" smtClean="0">
              <a:latin typeface="Courier New" pitchFamily="49" charset="0"/>
              <a:sym typeface="Wingdings" pitchFamily="2" charset="2"/>
            </a:endParaRP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5146675" y="2781300"/>
            <a:ext cx="3170238" cy="29527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330200" y="3057525"/>
            <a:ext cx="48958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sz="2400" b="1" dirty="0">
                <a:solidFill>
                  <a:srgbClr val="FFFF00"/>
                </a:solidFill>
                <a:latin typeface="Courier New" pitchFamily="49" charset="0"/>
              </a:rPr>
              <a:t>TO </a:t>
            </a:r>
            <a:r>
              <a:rPr lang="hr-HR" sz="2400" b="1" dirty="0" err="1" smtClean="0">
                <a:solidFill>
                  <a:srgbClr val="FFFF00"/>
                </a:solidFill>
                <a:latin typeface="Courier New" pitchFamily="49" charset="0"/>
              </a:rPr>
              <a:t>TRI.TROKUTA</a:t>
            </a:r>
            <a:r>
              <a:rPr lang="hr-HR" sz="2400" b="1" dirty="0" smtClean="0">
                <a:solidFill>
                  <a:srgbClr val="FFFF00"/>
                </a:solidFill>
                <a:latin typeface="Courier New" pitchFamily="49" charset="0"/>
              </a:rPr>
              <a:t> :A</a:t>
            </a:r>
            <a:endParaRPr lang="hr-HR" sz="2400" b="1" dirty="0">
              <a:solidFill>
                <a:srgbClr val="FFFF00"/>
              </a:solidFill>
              <a:latin typeface="Courier New" pitchFamily="49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hr-HR" sz="2400" b="1" dirty="0">
                <a:solidFill>
                  <a:srgbClr val="FFFF00"/>
                </a:solidFill>
                <a:latin typeface="Courier New" pitchFamily="49" charset="0"/>
              </a:rPr>
              <a:t>REPEAT 3 [FD :A RT 360/3]</a:t>
            </a:r>
          </a:p>
          <a:p>
            <a:pPr algn="l" eaLnBrk="1" hangingPunct="1">
              <a:spcBef>
                <a:spcPct val="50000"/>
              </a:spcBef>
            </a:pPr>
            <a:r>
              <a:rPr lang="hr-HR" sz="2400" b="1" dirty="0">
                <a:solidFill>
                  <a:srgbClr val="FFFF00"/>
                </a:solidFill>
                <a:latin typeface="Courier New" pitchFamily="49" charset="0"/>
              </a:rPr>
              <a:t>END</a:t>
            </a:r>
            <a:endParaRPr lang="en-US" sz="2400" b="1" dirty="0">
              <a:solidFill>
                <a:srgbClr val="FFFF00"/>
              </a:solidFill>
              <a:latin typeface="Courier New" pitchFamily="49" charset="0"/>
            </a:endParaRPr>
          </a:p>
        </p:txBody>
      </p:sp>
      <p:grpSp>
        <p:nvGrpSpPr>
          <p:cNvPr id="62479" name="Group 15"/>
          <p:cNvGrpSpPr>
            <a:grpSpLocks/>
          </p:cNvGrpSpPr>
          <p:nvPr/>
        </p:nvGrpSpPr>
        <p:grpSpPr bwMode="auto">
          <a:xfrm>
            <a:off x="5848350" y="3789363"/>
            <a:ext cx="1368425" cy="1368425"/>
            <a:chOff x="3594" y="2069"/>
            <a:chExt cx="862" cy="862"/>
          </a:xfrm>
        </p:grpSpPr>
        <p:sp>
          <p:nvSpPr>
            <p:cNvPr id="8206" name="Line 12"/>
            <p:cNvSpPr>
              <a:spLocks noChangeShapeType="1"/>
            </p:cNvSpPr>
            <p:nvPr/>
          </p:nvSpPr>
          <p:spPr bwMode="auto">
            <a:xfrm>
              <a:off x="3651" y="2069"/>
              <a:ext cx="0" cy="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07" name="Line 13"/>
            <p:cNvSpPr>
              <a:spLocks noChangeShapeType="1"/>
            </p:cNvSpPr>
            <p:nvPr/>
          </p:nvSpPr>
          <p:spPr bwMode="auto">
            <a:xfrm rot="-7200000">
              <a:off x="4025" y="2295"/>
              <a:ext cx="0" cy="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08" name="Line 14"/>
            <p:cNvSpPr>
              <a:spLocks noChangeShapeType="1"/>
            </p:cNvSpPr>
            <p:nvPr/>
          </p:nvSpPr>
          <p:spPr bwMode="auto">
            <a:xfrm rot="7200000">
              <a:off x="4025" y="1856"/>
              <a:ext cx="0" cy="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62480" name="Group 16"/>
          <p:cNvGrpSpPr>
            <a:grpSpLocks/>
          </p:cNvGrpSpPr>
          <p:nvPr/>
        </p:nvGrpSpPr>
        <p:grpSpPr bwMode="auto">
          <a:xfrm>
            <a:off x="5829300" y="3502025"/>
            <a:ext cx="1655763" cy="1655763"/>
            <a:chOff x="3594" y="2069"/>
            <a:chExt cx="862" cy="862"/>
          </a:xfrm>
        </p:grpSpPr>
        <p:sp>
          <p:nvSpPr>
            <p:cNvPr id="8203" name="Line 17"/>
            <p:cNvSpPr>
              <a:spLocks noChangeShapeType="1"/>
            </p:cNvSpPr>
            <p:nvPr/>
          </p:nvSpPr>
          <p:spPr bwMode="auto">
            <a:xfrm>
              <a:off x="3651" y="2069"/>
              <a:ext cx="0" cy="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04" name="Line 18"/>
            <p:cNvSpPr>
              <a:spLocks noChangeShapeType="1"/>
            </p:cNvSpPr>
            <p:nvPr/>
          </p:nvSpPr>
          <p:spPr bwMode="auto">
            <a:xfrm rot="-7200000">
              <a:off x="4025" y="2295"/>
              <a:ext cx="0" cy="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05" name="Line 19"/>
            <p:cNvSpPr>
              <a:spLocks noChangeShapeType="1"/>
            </p:cNvSpPr>
            <p:nvPr/>
          </p:nvSpPr>
          <p:spPr bwMode="auto">
            <a:xfrm rot="7200000">
              <a:off x="4025" y="1856"/>
              <a:ext cx="0" cy="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62484" name="Group 20"/>
          <p:cNvGrpSpPr>
            <a:grpSpLocks/>
          </p:cNvGrpSpPr>
          <p:nvPr/>
        </p:nvGrpSpPr>
        <p:grpSpPr bwMode="auto">
          <a:xfrm>
            <a:off x="5794375" y="3214688"/>
            <a:ext cx="1943100" cy="1943100"/>
            <a:chOff x="3594" y="2069"/>
            <a:chExt cx="862" cy="862"/>
          </a:xfrm>
        </p:grpSpPr>
        <p:sp>
          <p:nvSpPr>
            <p:cNvPr id="8200" name="Line 21"/>
            <p:cNvSpPr>
              <a:spLocks noChangeShapeType="1"/>
            </p:cNvSpPr>
            <p:nvPr/>
          </p:nvSpPr>
          <p:spPr bwMode="auto">
            <a:xfrm>
              <a:off x="3651" y="2069"/>
              <a:ext cx="0" cy="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01" name="Line 22"/>
            <p:cNvSpPr>
              <a:spLocks noChangeShapeType="1"/>
            </p:cNvSpPr>
            <p:nvPr/>
          </p:nvSpPr>
          <p:spPr bwMode="auto">
            <a:xfrm rot="-7200000">
              <a:off x="4025" y="2295"/>
              <a:ext cx="0" cy="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02" name="Line 23"/>
            <p:cNvSpPr>
              <a:spLocks noChangeShapeType="1"/>
            </p:cNvSpPr>
            <p:nvPr/>
          </p:nvSpPr>
          <p:spPr bwMode="auto">
            <a:xfrm rot="7200000">
              <a:off x="4025" y="1856"/>
              <a:ext cx="0" cy="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62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1" grpId="0" animBg="1"/>
      <p:bldP spid="624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84313"/>
            <a:ext cx="4679950" cy="20875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mtClean="0">
                <a:latin typeface="Courier New" pitchFamily="49" charset="0"/>
              </a:rPr>
              <a:t>1)Definirati lik od kojeg se sastoje latice (peterokut):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hr-HR" sz="1400" smtClean="0">
              <a:latin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z="1800" b="1" smtClean="0">
                <a:solidFill>
                  <a:srgbClr val="FFFF00"/>
                </a:solidFill>
                <a:latin typeface="Courier New" pitchFamily="49" charset="0"/>
              </a:rPr>
              <a:t>TO CVIJET :A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z="1800" b="1" smtClean="0">
                <a:solidFill>
                  <a:srgbClr val="FFFF00"/>
                </a:solidFill>
                <a:latin typeface="Courier New" pitchFamily="49" charset="0"/>
              </a:rPr>
              <a:t>REPEAT 5[FD :A RT 360/5]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r-HR" sz="1800" b="1" smtClean="0">
                <a:solidFill>
                  <a:srgbClr val="FFFF00"/>
                </a:solidFill>
                <a:latin typeface="Courier New" pitchFamily="49" charset="0"/>
              </a:rPr>
              <a:t>END</a:t>
            </a:r>
            <a:endParaRPr lang="hr-HR" sz="1000" b="1" smtClean="0">
              <a:solidFill>
                <a:srgbClr val="FFFF00"/>
              </a:solidFill>
              <a:latin typeface="Courier New" pitchFamily="49" charset="0"/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364163" y="909638"/>
            <a:ext cx="3168650" cy="302418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grpSp>
        <p:nvGrpSpPr>
          <p:cNvPr id="9220" name="Group 11"/>
          <p:cNvGrpSpPr>
            <a:grpSpLocks/>
          </p:cNvGrpSpPr>
          <p:nvPr/>
        </p:nvGrpSpPr>
        <p:grpSpPr bwMode="auto">
          <a:xfrm>
            <a:off x="5940425" y="1341438"/>
            <a:ext cx="2112963" cy="2159000"/>
            <a:chOff x="3651" y="1253"/>
            <a:chExt cx="1083" cy="1107"/>
          </a:xfrm>
        </p:grpSpPr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 rot="2700000">
              <a:off x="4208" y="1292"/>
              <a:ext cx="547" cy="469"/>
            </a:xfrm>
            <a:prstGeom prst="pentagon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 rot="1509795">
              <a:off x="3651" y="1277"/>
              <a:ext cx="547" cy="469"/>
            </a:xfrm>
            <a:prstGeom prst="pentagon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 rot="-8100000">
              <a:off x="3657" y="1847"/>
              <a:ext cx="547" cy="469"/>
            </a:xfrm>
            <a:prstGeom prst="pentagon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225" name="AutoShape 9"/>
            <p:cNvSpPr>
              <a:spLocks noChangeArrowheads="1"/>
            </p:cNvSpPr>
            <p:nvPr/>
          </p:nvSpPr>
          <p:spPr bwMode="auto">
            <a:xfrm rot="3890205" flipH="1">
              <a:off x="4226" y="1852"/>
              <a:ext cx="547" cy="469"/>
            </a:xfrm>
            <a:prstGeom prst="pentagon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  <p:sp>
        <p:nvSpPr>
          <p:cNvPr id="9221" name="Text Box 14"/>
          <p:cNvSpPr txBox="1">
            <a:spLocks noChangeArrowheads="1"/>
          </p:cNvSpPr>
          <p:nvPr/>
        </p:nvSpPr>
        <p:spPr bwMode="auto">
          <a:xfrm>
            <a:off x="468313" y="260350"/>
            <a:ext cx="8353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hr-HR" sz="2400" b="1" u="sng">
                <a:latin typeface="Courier New" pitchFamily="49" charset="0"/>
              </a:rPr>
              <a:t>Što moramo učiniti kako bismo nacrtali cvijet s početka sata?</a:t>
            </a:r>
            <a:endParaRPr lang="en-US" sz="2400" b="1" u="sng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4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28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116013" y="333375"/>
            <a:ext cx="7272337" cy="57594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/>
          </a:p>
        </p:txBody>
      </p:sp>
      <p:grpSp>
        <p:nvGrpSpPr>
          <p:cNvPr id="52229" name="Group 5"/>
          <p:cNvGrpSpPr>
            <a:grpSpLocks/>
          </p:cNvGrpSpPr>
          <p:nvPr/>
        </p:nvGrpSpPr>
        <p:grpSpPr bwMode="auto">
          <a:xfrm>
            <a:off x="5321300" y="3736975"/>
            <a:ext cx="246063" cy="288925"/>
            <a:chOff x="2389" y="1261"/>
            <a:chExt cx="568" cy="696"/>
          </a:xfrm>
        </p:grpSpPr>
        <p:sp>
          <p:nvSpPr>
            <p:cNvPr id="10250" name="Oval 6"/>
            <p:cNvSpPr>
              <a:spLocks noChangeArrowheads="1"/>
            </p:cNvSpPr>
            <p:nvPr/>
          </p:nvSpPr>
          <p:spPr bwMode="auto">
            <a:xfrm>
              <a:off x="2576" y="1261"/>
              <a:ext cx="193" cy="1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10251" name="Oval 7"/>
            <p:cNvSpPr>
              <a:spLocks noChangeArrowheads="1"/>
            </p:cNvSpPr>
            <p:nvPr/>
          </p:nvSpPr>
          <p:spPr bwMode="auto">
            <a:xfrm>
              <a:off x="2389" y="1417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10252" name="Oval 8"/>
            <p:cNvSpPr>
              <a:spLocks noChangeArrowheads="1"/>
            </p:cNvSpPr>
            <p:nvPr/>
          </p:nvSpPr>
          <p:spPr bwMode="auto">
            <a:xfrm>
              <a:off x="2777" y="1433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10253" name="Oval 9"/>
            <p:cNvSpPr>
              <a:spLocks noChangeArrowheads="1"/>
            </p:cNvSpPr>
            <p:nvPr/>
          </p:nvSpPr>
          <p:spPr bwMode="auto">
            <a:xfrm>
              <a:off x="2777" y="1777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10254" name="Oval 10"/>
            <p:cNvSpPr>
              <a:spLocks noChangeArrowheads="1"/>
            </p:cNvSpPr>
            <p:nvPr/>
          </p:nvSpPr>
          <p:spPr bwMode="auto">
            <a:xfrm>
              <a:off x="2389" y="1777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10255" name="Oval 11"/>
            <p:cNvSpPr>
              <a:spLocks noChangeArrowheads="1"/>
            </p:cNvSpPr>
            <p:nvPr/>
          </p:nvSpPr>
          <p:spPr bwMode="auto">
            <a:xfrm>
              <a:off x="2494" y="1417"/>
              <a:ext cx="360" cy="5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10256" name="Oval 12"/>
            <p:cNvSpPr>
              <a:spLocks noChangeArrowheads="1"/>
            </p:cNvSpPr>
            <p:nvPr/>
          </p:nvSpPr>
          <p:spPr bwMode="auto">
            <a:xfrm>
              <a:off x="2517" y="1417"/>
              <a:ext cx="313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grpSp>
          <p:nvGrpSpPr>
            <p:cNvPr id="10257" name="Group 13"/>
            <p:cNvGrpSpPr>
              <a:grpSpLocks/>
            </p:cNvGrpSpPr>
            <p:nvPr/>
          </p:nvGrpSpPr>
          <p:grpSpPr bwMode="auto">
            <a:xfrm>
              <a:off x="2533" y="1426"/>
              <a:ext cx="282" cy="522"/>
              <a:chOff x="3286" y="553"/>
              <a:chExt cx="384" cy="465"/>
            </a:xfrm>
          </p:grpSpPr>
          <p:sp>
            <p:nvSpPr>
              <p:cNvPr id="10258" name="AutoShape 14"/>
              <p:cNvSpPr>
                <a:spLocks noChangeArrowheads="1"/>
              </p:cNvSpPr>
              <p:nvPr/>
            </p:nvSpPr>
            <p:spPr bwMode="auto">
              <a:xfrm rot="683665">
                <a:off x="3298" y="628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0259" name="AutoShape 15"/>
              <p:cNvSpPr>
                <a:spLocks noChangeArrowheads="1"/>
              </p:cNvSpPr>
              <p:nvPr/>
            </p:nvSpPr>
            <p:spPr bwMode="auto">
              <a:xfrm rot="10800000">
                <a:off x="3388" y="838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0260" name="AutoShape 16"/>
              <p:cNvSpPr>
                <a:spLocks noChangeArrowheads="1"/>
              </p:cNvSpPr>
              <p:nvPr/>
            </p:nvSpPr>
            <p:spPr bwMode="auto">
              <a:xfrm rot="-2929834">
                <a:off x="3286" y="766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0261" name="AutoShape 17"/>
              <p:cNvSpPr>
                <a:spLocks noChangeArrowheads="1"/>
              </p:cNvSpPr>
              <p:nvPr/>
            </p:nvSpPr>
            <p:spPr bwMode="auto">
              <a:xfrm>
                <a:off x="3487" y="625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0262" name="AutoShape 18"/>
              <p:cNvSpPr>
                <a:spLocks noChangeArrowheads="1"/>
              </p:cNvSpPr>
              <p:nvPr/>
            </p:nvSpPr>
            <p:spPr bwMode="auto">
              <a:xfrm>
                <a:off x="3385" y="553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0263" name="AutoShape 19"/>
              <p:cNvSpPr>
                <a:spLocks noChangeArrowheads="1"/>
              </p:cNvSpPr>
              <p:nvPr/>
            </p:nvSpPr>
            <p:spPr bwMode="auto">
              <a:xfrm rot="10800000">
                <a:off x="3490" y="766"/>
                <a:ext cx="180" cy="180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0264" name="AutoShape 20"/>
              <p:cNvSpPr>
                <a:spLocks noChangeArrowheads="1"/>
              </p:cNvSpPr>
              <p:nvPr/>
            </p:nvSpPr>
            <p:spPr bwMode="auto">
              <a:xfrm>
                <a:off x="3397" y="697"/>
                <a:ext cx="180" cy="18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</p:grpSp>
      </p:grpSp>
      <p:sp>
        <p:nvSpPr>
          <p:cNvPr id="52313" name="Line 89"/>
          <p:cNvSpPr>
            <a:spLocks noChangeShapeType="1"/>
          </p:cNvSpPr>
          <p:nvPr/>
        </p:nvSpPr>
        <p:spPr bwMode="auto">
          <a:xfrm flipV="1">
            <a:off x="5432425" y="2643188"/>
            <a:ext cx="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2314" name="Line 90"/>
          <p:cNvSpPr>
            <a:spLocks noChangeShapeType="1"/>
          </p:cNvSpPr>
          <p:nvPr/>
        </p:nvSpPr>
        <p:spPr bwMode="auto">
          <a:xfrm flipV="1">
            <a:off x="5432425" y="2282825"/>
            <a:ext cx="100965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2315" name="Line 91"/>
          <p:cNvSpPr>
            <a:spLocks noChangeShapeType="1"/>
          </p:cNvSpPr>
          <p:nvPr/>
        </p:nvSpPr>
        <p:spPr bwMode="auto">
          <a:xfrm>
            <a:off x="6442075" y="2282825"/>
            <a:ext cx="64770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2316" name="Line 92"/>
          <p:cNvSpPr>
            <a:spLocks noChangeShapeType="1"/>
          </p:cNvSpPr>
          <p:nvPr/>
        </p:nvSpPr>
        <p:spPr bwMode="auto">
          <a:xfrm flipH="1">
            <a:off x="6443663" y="3219450"/>
            <a:ext cx="647700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2317" name="Line 93"/>
          <p:cNvSpPr>
            <a:spLocks noChangeShapeType="1"/>
          </p:cNvSpPr>
          <p:nvPr/>
        </p:nvSpPr>
        <p:spPr bwMode="auto">
          <a:xfrm flipH="1" flipV="1">
            <a:off x="5435600" y="3867150"/>
            <a:ext cx="1006475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0249" name="Rectangle 105"/>
          <p:cNvSpPr>
            <a:spLocks noChangeArrowheads="1"/>
          </p:cNvSpPr>
          <p:nvPr/>
        </p:nvSpPr>
        <p:spPr bwMode="auto">
          <a:xfrm>
            <a:off x="1258888" y="692150"/>
            <a:ext cx="313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b="1">
                <a:solidFill>
                  <a:srgbClr val="FFFF00"/>
                </a:solidFill>
              </a:rPr>
              <a:t>REPEAT 5 [FD :A RT 360/5]</a:t>
            </a:r>
            <a:endParaRPr lang="en-US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7.40741E-7 L -0.00087 -0.1784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893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5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19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17847 L 0.10955 -0.2310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21" y="-263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5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28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0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955 -0.23102 L 0.18038 -0.0944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682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5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37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038 -0.09445 L 0.10955 0.0525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7338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5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4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46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902 0.05116 L -0.00174 -0.0013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8" y="-2639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5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5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">
                                      <p:cBhvr>
                                        <p:cTn id="55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5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13" grpId="0" animBg="1"/>
      <p:bldP spid="52314" grpId="0" animBg="1"/>
      <p:bldP spid="52315" grpId="0" animBg="1"/>
      <p:bldP spid="52316" grpId="0" animBg="1"/>
      <p:bldP spid="523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ktiva">
  <a:themeElements>
    <a:clrScheme name="Perspek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i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1521</TotalTime>
  <Words>795</Words>
  <Application>Microsoft Office PowerPoint</Application>
  <PresentationFormat>Prikaz na zaslonu (4:3)</PresentationFormat>
  <Paragraphs>164</Paragraphs>
  <Slides>21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2" baseType="lpstr">
      <vt:lpstr>Perspektiva</vt:lpstr>
      <vt:lpstr>Programski jezik LOGO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PROCEDURE S DVIJE VARIJABLE</vt:lpstr>
      <vt:lpstr>Slajd 18</vt:lpstr>
      <vt:lpstr>Slajd 19</vt:lpstr>
      <vt:lpstr>Slajd 20</vt:lpstr>
      <vt:lpstr>Literatura :</vt:lpstr>
    </vt:vector>
  </TitlesOfParts>
  <Company>Ministarstvo Prosvjete i Sporta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Ministarstvo Prosvjete i Sporta</dc:creator>
  <cp:lastModifiedBy>Korisnik</cp:lastModifiedBy>
  <cp:revision>113</cp:revision>
  <dcterms:created xsi:type="dcterms:W3CDTF">2004-04-27T16:02:58Z</dcterms:created>
  <dcterms:modified xsi:type="dcterms:W3CDTF">2013-12-12T12:58:53Z</dcterms:modified>
</cp:coreProperties>
</file>