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6" r:id="rId8"/>
    <p:sldId id="268" r:id="rId9"/>
    <p:sldId id="269" r:id="rId10"/>
    <p:sldId id="263" r:id="rId11"/>
    <p:sldId id="270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F2158-7A7B-4291-A072-069E7636A82A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A29E5521-5602-4C8F-8371-5490112F27A8}">
      <dgm:prSet phldrT="[Text]"/>
      <dgm:spPr/>
      <dgm:t>
        <a:bodyPr/>
        <a:lstStyle/>
        <a:p>
          <a:r>
            <a:rPr lang="hr-HR" dirty="0" smtClean="0"/>
            <a:t>PRIJE</a:t>
          </a:r>
          <a:endParaRPr lang="hr-HR" dirty="0"/>
        </a:p>
      </dgm:t>
    </dgm:pt>
    <dgm:pt modelId="{E31726AE-665D-4DF6-8758-2749AD3D5F5A}" type="parTrans" cxnId="{D9C72C84-B9AF-4BAA-9C7E-7B5A40836C07}">
      <dgm:prSet/>
      <dgm:spPr/>
      <dgm:t>
        <a:bodyPr/>
        <a:lstStyle/>
        <a:p>
          <a:endParaRPr lang="hr-HR"/>
        </a:p>
      </dgm:t>
    </dgm:pt>
    <dgm:pt modelId="{1680C81C-0F29-48B7-923F-1F2E66A53F7A}" type="sibTrans" cxnId="{D9C72C84-B9AF-4BAA-9C7E-7B5A40836C07}">
      <dgm:prSet/>
      <dgm:spPr/>
      <dgm:t>
        <a:bodyPr/>
        <a:lstStyle/>
        <a:p>
          <a:endParaRPr lang="hr-HR"/>
        </a:p>
      </dgm:t>
    </dgm:pt>
    <dgm:pt modelId="{9D025994-810D-4D97-85EF-4428DA0D31B3}">
      <dgm:prSet phldrT="[Text]"/>
      <dgm:spPr/>
      <dgm:t>
        <a:bodyPr/>
        <a:lstStyle/>
        <a:p>
          <a:r>
            <a:rPr lang="hr-HR" dirty="0" smtClean="0"/>
            <a:t>PREVENCIJA TEŠKOĆA</a:t>
          </a:r>
          <a:endParaRPr lang="hr-HR" dirty="0"/>
        </a:p>
      </dgm:t>
    </dgm:pt>
    <dgm:pt modelId="{5A42287A-82A7-4784-8A50-F1C2B658EA5B}" type="parTrans" cxnId="{36A55F0C-E5B8-4211-928C-6F20B00E0257}">
      <dgm:prSet/>
      <dgm:spPr/>
      <dgm:t>
        <a:bodyPr/>
        <a:lstStyle/>
        <a:p>
          <a:endParaRPr lang="hr-HR"/>
        </a:p>
      </dgm:t>
    </dgm:pt>
    <dgm:pt modelId="{BE6DD1BD-E9BD-4316-883C-85A8FC0D54AF}" type="sibTrans" cxnId="{36A55F0C-E5B8-4211-928C-6F20B00E0257}">
      <dgm:prSet/>
      <dgm:spPr/>
      <dgm:t>
        <a:bodyPr/>
        <a:lstStyle/>
        <a:p>
          <a:endParaRPr lang="hr-HR"/>
        </a:p>
      </dgm:t>
    </dgm:pt>
    <dgm:pt modelId="{46E09D63-F756-4594-B746-0758C2D4033F}">
      <dgm:prSet phldrT="[Text]"/>
      <dgm:spPr/>
      <dgm:t>
        <a:bodyPr/>
        <a:lstStyle/>
        <a:p>
          <a:r>
            <a:rPr lang="hr-HR" dirty="0" smtClean="0"/>
            <a:t>DANAS</a:t>
          </a:r>
          <a:endParaRPr lang="hr-HR" dirty="0"/>
        </a:p>
      </dgm:t>
    </dgm:pt>
    <dgm:pt modelId="{A8012343-8DFE-4FC7-96D0-D7DB51E1D9E3}" type="parTrans" cxnId="{21F4A4A7-A5C0-404C-9179-1CBFCEBDDD29}">
      <dgm:prSet/>
      <dgm:spPr/>
      <dgm:t>
        <a:bodyPr/>
        <a:lstStyle/>
        <a:p>
          <a:endParaRPr lang="hr-HR"/>
        </a:p>
      </dgm:t>
    </dgm:pt>
    <dgm:pt modelId="{FB2E982B-4733-4AFC-9F13-FF276A0A87E8}" type="sibTrans" cxnId="{21F4A4A7-A5C0-404C-9179-1CBFCEBDDD29}">
      <dgm:prSet/>
      <dgm:spPr/>
      <dgm:t>
        <a:bodyPr/>
        <a:lstStyle/>
        <a:p>
          <a:endParaRPr lang="hr-HR"/>
        </a:p>
      </dgm:t>
    </dgm:pt>
    <dgm:pt modelId="{FAB61117-7462-4F59-98D0-D085CD503A59}">
      <dgm:prSet phldrT="[Text]"/>
      <dgm:spPr/>
      <dgm:t>
        <a:bodyPr/>
        <a:lstStyle/>
        <a:p>
          <a:r>
            <a:rPr lang="hr-HR" dirty="0" smtClean="0"/>
            <a:t>PROMOCIJA ZDRAVLJA</a:t>
          </a:r>
          <a:endParaRPr lang="hr-HR" dirty="0"/>
        </a:p>
      </dgm:t>
    </dgm:pt>
    <dgm:pt modelId="{BB205292-5593-4302-8F54-CD7804496705}" type="parTrans" cxnId="{967A0A33-9C2E-4B02-B45F-D7B363EC9EF6}">
      <dgm:prSet/>
      <dgm:spPr/>
      <dgm:t>
        <a:bodyPr/>
        <a:lstStyle/>
        <a:p>
          <a:endParaRPr lang="hr-HR"/>
        </a:p>
      </dgm:t>
    </dgm:pt>
    <dgm:pt modelId="{292126BA-121A-401D-898B-EE492126A97E}" type="sibTrans" cxnId="{967A0A33-9C2E-4B02-B45F-D7B363EC9EF6}">
      <dgm:prSet/>
      <dgm:spPr/>
      <dgm:t>
        <a:bodyPr/>
        <a:lstStyle/>
        <a:p>
          <a:endParaRPr lang="hr-HR"/>
        </a:p>
      </dgm:t>
    </dgm:pt>
    <dgm:pt modelId="{5CBDA2E7-6FBB-4DA9-BE1B-BF3C8DDE8DBA}" type="pres">
      <dgm:prSet presAssocID="{9F3F2158-7A7B-4291-A072-069E7636A8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405D520-86C3-42ED-9CBF-6325E0001D08}" type="pres">
      <dgm:prSet presAssocID="{A29E5521-5602-4C8F-8371-5490112F27A8}" presName="composite" presStyleCnt="0"/>
      <dgm:spPr/>
      <dgm:t>
        <a:bodyPr/>
        <a:lstStyle/>
        <a:p>
          <a:endParaRPr lang="hr-HR"/>
        </a:p>
      </dgm:t>
    </dgm:pt>
    <dgm:pt modelId="{3FBFA179-C832-45DC-9E2C-0233801671F6}" type="pres">
      <dgm:prSet presAssocID="{A29E5521-5602-4C8F-8371-5490112F27A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03B83D3-28CF-4B71-BECD-C446F7E724D9}" type="pres">
      <dgm:prSet presAssocID="{A29E5521-5602-4C8F-8371-5490112F27A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B8AE5C0-5C75-4D31-9B79-AACEC948065E}" type="pres">
      <dgm:prSet presAssocID="{1680C81C-0F29-48B7-923F-1F2E66A53F7A}" presName="sp" presStyleCnt="0"/>
      <dgm:spPr/>
      <dgm:t>
        <a:bodyPr/>
        <a:lstStyle/>
        <a:p>
          <a:endParaRPr lang="hr-HR"/>
        </a:p>
      </dgm:t>
    </dgm:pt>
    <dgm:pt modelId="{4899DB07-2DCC-423F-A6ED-93D7897B1D24}" type="pres">
      <dgm:prSet presAssocID="{46E09D63-F756-4594-B746-0758C2D4033F}" presName="composite" presStyleCnt="0"/>
      <dgm:spPr/>
      <dgm:t>
        <a:bodyPr/>
        <a:lstStyle/>
        <a:p>
          <a:endParaRPr lang="hr-HR"/>
        </a:p>
      </dgm:t>
    </dgm:pt>
    <dgm:pt modelId="{9F143043-0B8B-45FB-AEFB-F2DA065A75A8}" type="pres">
      <dgm:prSet presAssocID="{46E09D63-F756-4594-B746-0758C2D4033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A5C98A2-BC7C-4F8B-BEE6-8A8B56A650FF}" type="pres">
      <dgm:prSet presAssocID="{46E09D63-F756-4594-B746-0758C2D4033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8A56477-4BC6-4032-8564-51A3585B7485}" type="presOf" srcId="{9D025994-810D-4D97-85EF-4428DA0D31B3}" destId="{503B83D3-28CF-4B71-BECD-C446F7E724D9}" srcOrd="0" destOrd="0" presId="urn:microsoft.com/office/officeart/2005/8/layout/chevron2"/>
    <dgm:cxn modelId="{D9C72C84-B9AF-4BAA-9C7E-7B5A40836C07}" srcId="{9F3F2158-7A7B-4291-A072-069E7636A82A}" destId="{A29E5521-5602-4C8F-8371-5490112F27A8}" srcOrd="0" destOrd="0" parTransId="{E31726AE-665D-4DF6-8758-2749AD3D5F5A}" sibTransId="{1680C81C-0F29-48B7-923F-1F2E66A53F7A}"/>
    <dgm:cxn modelId="{967A0A33-9C2E-4B02-B45F-D7B363EC9EF6}" srcId="{46E09D63-F756-4594-B746-0758C2D4033F}" destId="{FAB61117-7462-4F59-98D0-D085CD503A59}" srcOrd="0" destOrd="0" parTransId="{BB205292-5593-4302-8F54-CD7804496705}" sibTransId="{292126BA-121A-401D-898B-EE492126A97E}"/>
    <dgm:cxn modelId="{36A55F0C-E5B8-4211-928C-6F20B00E0257}" srcId="{A29E5521-5602-4C8F-8371-5490112F27A8}" destId="{9D025994-810D-4D97-85EF-4428DA0D31B3}" srcOrd="0" destOrd="0" parTransId="{5A42287A-82A7-4784-8A50-F1C2B658EA5B}" sibTransId="{BE6DD1BD-E9BD-4316-883C-85A8FC0D54AF}"/>
    <dgm:cxn modelId="{839C4CA0-C95D-4947-B940-0D40D6204534}" type="presOf" srcId="{9F3F2158-7A7B-4291-A072-069E7636A82A}" destId="{5CBDA2E7-6FBB-4DA9-BE1B-BF3C8DDE8DBA}" srcOrd="0" destOrd="0" presId="urn:microsoft.com/office/officeart/2005/8/layout/chevron2"/>
    <dgm:cxn modelId="{235EE857-862A-4C76-A251-2EFD09114685}" type="presOf" srcId="{A29E5521-5602-4C8F-8371-5490112F27A8}" destId="{3FBFA179-C832-45DC-9E2C-0233801671F6}" srcOrd="0" destOrd="0" presId="urn:microsoft.com/office/officeart/2005/8/layout/chevron2"/>
    <dgm:cxn modelId="{60DDE5C7-FA2F-45FD-9DE4-55C3AC197EE2}" type="presOf" srcId="{FAB61117-7462-4F59-98D0-D085CD503A59}" destId="{0A5C98A2-BC7C-4F8B-BEE6-8A8B56A650FF}" srcOrd="0" destOrd="0" presId="urn:microsoft.com/office/officeart/2005/8/layout/chevron2"/>
    <dgm:cxn modelId="{21F4A4A7-A5C0-404C-9179-1CBFCEBDDD29}" srcId="{9F3F2158-7A7B-4291-A072-069E7636A82A}" destId="{46E09D63-F756-4594-B746-0758C2D4033F}" srcOrd="1" destOrd="0" parTransId="{A8012343-8DFE-4FC7-96D0-D7DB51E1D9E3}" sibTransId="{FB2E982B-4733-4AFC-9F13-FF276A0A87E8}"/>
    <dgm:cxn modelId="{44D680C8-D68B-4CE1-9B15-210A8D7AAF30}" type="presOf" srcId="{46E09D63-F756-4594-B746-0758C2D4033F}" destId="{9F143043-0B8B-45FB-AEFB-F2DA065A75A8}" srcOrd="0" destOrd="0" presId="urn:microsoft.com/office/officeart/2005/8/layout/chevron2"/>
    <dgm:cxn modelId="{89E58DC4-38E6-40C7-8D39-DD0F864B21E1}" type="presParOf" srcId="{5CBDA2E7-6FBB-4DA9-BE1B-BF3C8DDE8DBA}" destId="{0405D520-86C3-42ED-9CBF-6325E0001D08}" srcOrd="0" destOrd="0" presId="urn:microsoft.com/office/officeart/2005/8/layout/chevron2"/>
    <dgm:cxn modelId="{C4322EBE-E5A4-4CF5-8BDA-CBE4538EBCE1}" type="presParOf" srcId="{0405D520-86C3-42ED-9CBF-6325E0001D08}" destId="{3FBFA179-C832-45DC-9E2C-0233801671F6}" srcOrd="0" destOrd="0" presId="urn:microsoft.com/office/officeart/2005/8/layout/chevron2"/>
    <dgm:cxn modelId="{8665FBD3-F4C6-4403-9E08-372629664EF8}" type="presParOf" srcId="{0405D520-86C3-42ED-9CBF-6325E0001D08}" destId="{503B83D3-28CF-4B71-BECD-C446F7E724D9}" srcOrd="1" destOrd="0" presId="urn:microsoft.com/office/officeart/2005/8/layout/chevron2"/>
    <dgm:cxn modelId="{1A311AA9-9E9B-4E46-A695-0E2FDB410790}" type="presParOf" srcId="{5CBDA2E7-6FBB-4DA9-BE1B-BF3C8DDE8DBA}" destId="{DB8AE5C0-5C75-4D31-9B79-AACEC948065E}" srcOrd="1" destOrd="0" presId="urn:microsoft.com/office/officeart/2005/8/layout/chevron2"/>
    <dgm:cxn modelId="{859CADA1-5B49-4824-B7E5-DEA80C7FAE8E}" type="presParOf" srcId="{5CBDA2E7-6FBB-4DA9-BE1B-BF3C8DDE8DBA}" destId="{4899DB07-2DCC-423F-A6ED-93D7897B1D24}" srcOrd="2" destOrd="0" presId="urn:microsoft.com/office/officeart/2005/8/layout/chevron2"/>
    <dgm:cxn modelId="{45AA499F-2818-4448-9A06-0EFD502C4DF8}" type="presParOf" srcId="{4899DB07-2DCC-423F-A6ED-93D7897B1D24}" destId="{9F143043-0B8B-45FB-AEFB-F2DA065A75A8}" srcOrd="0" destOrd="0" presId="urn:microsoft.com/office/officeart/2005/8/layout/chevron2"/>
    <dgm:cxn modelId="{F39957F5-9860-440A-8463-8A935336EF1C}" type="presParOf" srcId="{4899DB07-2DCC-423F-A6ED-93D7897B1D24}" destId="{0A5C98A2-BC7C-4F8B-BEE6-8A8B56A650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FA179-C832-45DC-9E2C-0233801671F6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kern="1200" dirty="0" smtClean="0"/>
            <a:t>PRIJE</a:t>
          </a:r>
          <a:endParaRPr lang="hr-HR" sz="4000" kern="1200" dirty="0"/>
        </a:p>
      </dsp:txBody>
      <dsp:txXfrm rot="-5400000">
        <a:off x="0" y="761667"/>
        <a:ext cx="1522412" cy="652462"/>
      </dsp:txXfrm>
    </dsp:sp>
    <dsp:sp modelId="{503B83D3-28CF-4B71-BECD-C446F7E724D9}">
      <dsp:nvSpPr>
        <dsp:cNvPr id="0" name=""/>
        <dsp:cNvSpPr/>
      </dsp:nvSpPr>
      <dsp:spPr>
        <a:xfrm rot="5400000">
          <a:off x="3102371" y="-1579498"/>
          <a:ext cx="1413668" cy="4573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4300" kern="1200" dirty="0" smtClean="0"/>
            <a:t>PREVENCIJA TEŠKOĆA</a:t>
          </a:r>
          <a:endParaRPr lang="hr-HR" sz="4300" kern="1200" dirty="0"/>
        </a:p>
      </dsp:txBody>
      <dsp:txXfrm rot="-5400000">
        <a:off x="1522412" y="69471"/>
        <a:ext cx="4504577" cy="1275648"/>
      </dsp:txXfrm>
    </dsp:sp>
    <dsp:sp modelId="{9F143043-0B8B-45FB-AEFB-F2DA065A75A8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kern="1200" dirty="0" smtClean="0"/>
            <a:t>DANAS</a:t>
          </a:r>
          <a:endParaRPr lang="hr-HR" sz="4000" kern="1200" dirty="0"/>
        </a:p>
      </dsp:txBody>
      <dsp:txXfrm rot="-5400000">
        <a:off x="0" y="2649870"/>
        <a:ext cx="1522412" cy="652462"/>
      </dsp:txXfrm>
    </dsp:sp>
    <dsp:sp modelId="{0A5C98A2-BC7C-4F8B-BEE6-8A8B56A650FF}">
      <dsp:nvSpPr>
        <dsp:cNvPr id="0" name=""/>
        <dsp:cNvSpPr/>
      </dsp:nvSpPr>
      <dsp:spPr>
        <a:xfrm rot="5400000">
          <a:off x="3102371" y="308704"/>
          <a:ext cx="1413668" cy="4573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4300" kern="1200" dirty="0" smtClean="0"/>
            <a:t>PROMOCIJA ZDRAVLJA</a:t>
          </a:r>
          <a:endParaRPr lang="hr-HR" sz="4300" kern="1200" dirty="0"/>
        </a:p>
      </dsp:txBody>
      <dsp:txXfrm rot="-5400000">
        <a:off x="1522412" y="1957673"/>
        <a:ext cx="4504577" cy="1275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8D90-4163-437F-A9F5-D5D4010F4D7B}" type="datetimeFigureOut">
              <a:rPr lang="sr-Latn-CS" smtClean="0"/>
              <a:pPr/>
              <a:t>28.11.2016.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796F5-A3FB-411C-BB4C-7F47E4A24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OSOBE S INVALIDITETOM</a:t>
            </a:r>
            <a:endParaRPr lang="hr-H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hr-HR" dirty="0" smtClean="0"/>
              <a:t>Maša Cek, mag.psih. </a:t>
            </a:r>
          </a:p>
          <a:p>
            <a:pPr algn="l"/>
            <a:r>
              <a:rPr lang="hr-HR" dirty="0" smtClean="0"/>
              <a:t>GŠ </a:t>
            </a:r>
            <a:r>
              <a:rPr lang="hr-HR" dirty="0" smtClean="0"/>
              <a:t>A.Jug-Matić</a:t>
            </a:r>
          </a:p>
          <a:p>
            <a:pPr algn="l"/>
            <a:r>
              <a:rPr lang="hr-HR" dirty="0" smtClean="0"/>
              <a:t>Udruga </a:t>
            </a:r>
            <a:r>
              <a:rPr lang="hr-HR" dirty="0"/>
              <a:t>Osoba s Mišićnom Distrofijom</a:t>
            </a:r>
          </a:p>
          <a:p>
            <a:pPr algn="l"/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Krahn, G.L., Klein Walker, D., Correa-De-Arujo, R. (2015), Persons With Disabilities as an Unrecognized Health Disparity Population. </a:t>
            </a:r>
            <a:r>
              <a:rPr lang="hr-HR" i="1" dirty="0" smtClean="0"/>
              <a:t>American Journal of Public Health, 105</a:t>
            </a:r>
            <a:r>
              <a:rPr lang="hr-HR" dirty="0" smtClean="0"/>
              <a:t>, 198-206.</a:t>
            </a:r>
          </a:p>
          <a:p>
            <a:r>
              <a:rPr lang="hr-HR" dirty="0" smtClean="0"/>
              <a:t>Rimmer, J.H. (1999). Health Promotion for People With Disabilities: The Emerging Paradigm Shift From Disability Prevention to Prevention of Secondary Conditions. </a:t>
            </a:r>
            <a:r>
              <a:rPr lang="hr-HR" i="1" dirty="0" smtClean="0"/>
              <a:t>Physical Therapy, 79</a:t>
            </a:r>
            <a:r>
              <a:rPr lang="hr-HR" dirty="0" smtClean="0"/>
              <a:t>, 495-502.</a:t>
            </a:r>
          </a:p>
          <a:p>
            <a:r>
              <a:rPr lang="hr-HR" dirty="0" smtClean="0"/>
              <a:t>UN (2006): </a:t>
            </a:r>
            <a:r>
              <a:rPr lang="hr-HR" i="1" dirty="0" smtClean="0"/>
              <a:t>Konvencija o pravima osoba s invaliditetom</a:t>
            </a:r>
          </a:p>
          <a:p>
            <a:r>
              <a:rPr lang="hr-HR" dirty="0" smtClean="0"/>
              <a:t>World Health Organization</a:t>
            </a:r>
            <a:endParaRPr lang="hr-HR" i="1" dirty="0" smtClean="0"/>
          </a:p>
          <a:p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0232" y="0"/>
            <a:ext cx="4486252" cy="1362075"/>
          </a:xfrm>
        </p:spPr>
        <p:txBody>
          <a:bodyPr>
            <a:normAutofit/>
          </a:bodyPr>
          <a:lstStyle/>
          <a:p>
            <a:pPr algn="r"/>
            <a:r>
              <a:rPr lang="hr-HR" sz="4400" dirty="0" smtClean="0"/>
              <a:t>HVALA NA PAŽNJI!</a:t>
            </a:r>
            <a:endParaRPr lang="hr-HR" sz="4400" dirty="0"/>
          </a:p>
        </p:txBody>
      </p:sp>
      <p:pic>
        <p:nvPicPr>
          <p:cNvPr id="2051" name="Picture 3" descr="C:\Users\Masha\Desktop\Variety-of-disabled-characters-silhouette-vector-material-33422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929618" cy="4981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2054" name="Picture 6" descr="C:\Users\Masha\Desktop\idpd---logo_1 cop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48877">
            <a:off x="4481008" y="4793536"/>
            <a:ext cx="4140200" cy="184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Terminologija</a:t>
            </a:r>
          </a:p>
          <a:p>
            <a:r>
              <a:rPr lang="hr-HR" dirty="0" smtClean="0"/>
              <a:t>Vrste teškoća</a:t>
            </a:r>
          </a:p>
          <a:p>
            <a:r>
              <a:rPr lang="hr-HR" dirty="0" smtClean="0"/>
              <a:t>Prepreke osoba s invaliditetom</a:t>
            </a:r>
          </a:p>
          <a:p>
            <a:r>
              <a:rPr lang="hr-HR" dirty="0" smtClean="0"/>
              <a:t>Novi smjerovi u zdravstvenoj zaštiti</a:t>
            </a:r>
            <a:endParaRPr lang="hr-HR" dirty="0"/>
          </a:p>
        </p:txBody>
      </p:sp>
      <p:pic>
        <p:nvPicPr>
          <p:cNvPr id="12" name="Picture 11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  <p:pic>
        <p:nvPicPr>
          <p:cNvPr id="3074" name="Picture 2" descr="C:\Users\Masha\Desktop\Variety-of-disabled-characters-silhouette-vector-material-33422 copy.png"/>
          <p:cNvPicPr>
            <a:picLocks noChangeAspect="1" noChangeArrowheads="1"/>
          </p:cNvPicPr>
          <p:nvPr/>
        </p:nvPicPr>
        <p:blipFill>
          <a:blip r:embed="rId3"/>
          <a:srcRect b="61993"/>
          <a:stretch>
            <a:fillRect/>
          </a:stretch>
        </p:blipFill>
        <p:spPr bwMode="auto">
          <a:xfrm>
            <a:off x="928662" y="4643446"/>
            <a:ext cx="7618413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Terminologija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Invalid </a:t>
            </a:r>
            <a:r>
              <a:rPr lang="hr-HR" dirty="0" smtClean="0">
                <a:sym typeface="Wingdings" pitchFamily="2" charset="2"/>
              </a:rPr>
              <a:t> osoba s invaliditetom</a:t>
            </a:r>
            <a:endParaRPr lang="hr-HR" dirty="0"/>
          </a:p>
          <a:p>
            <a:r>
              <a:rPr lang="hr-HR" dirty="0" smtClean="0"/>
              <a:t>Osoba s posebnim potrebama </a:t>
            </a:r>
          </a:p>
          <a:p>
            <a:r>
              <a:rPr lang="hr-HR" dirty="0" smtClean="0"/>
              <a:t>Osoba s  teškoćom </a:t>
            </a:r>
          </a:p>
          <a:p>
            <a:pPr lvl="1"/>
            <a:r>
              <a:rPr lang="hr-HR" sz="2600" dirty="0" smtClean="0"/>
              <a:t>Organska </a:t>
            </a:r>
            <a:r>
              <a:rPr lang="hr-HR" sz="2600" dirty="0" smtClean="0"/>
              <a:t>razina</a:t>
            </a:r>
          </a:p>
          <a:p>
            <a:r>
              <a:rPr lang="hr-HR" dirty="0" smtClean="0"/>
              <a:t>Osoba </a:t>
            </a:r>
            <a:r>
              <a:rPr lang="hr-HR" dirty="0" smtClean="0"/>
              <a:t>s razvojnim teškoćama </a:t>
            </a:r>
          </a:p>
          <a:p>
            <a:r>
              <a:rPr lang="hr-HR" dirty="0" smtClean="0"/>
              <a:t>Osoba s oštećenjem</a:t>
            </a:r>
          </a:p>
          <a:p>
            <a:pPr lvl="1"/>
            <a:r>
              <a:rPr lang="hr-HR" dirty="0" smtClean="0"/>
              <a:t>Funkcionalna razina</a:t>
            </a:r>
            <a:endParaRPr lang="hr-HR" baseline="0" dirty="0" smtClean="0"/>
          </a:p>
          <a:p>
            <a:r>
              <a:rPr lang="hr-HR" dirty="0" smtClean="0"/>
              <a:t>Hendikep</a:t>
            </a:r>
          </a:p>
          <a:p>
            <a:pPr lvl="1"/>
            <a:r>
              <a:rPr lang="hr-HR" sz="2600" dirty="0"/>
              <a:t>nepovoljan </a:t>
            </a:r>
            <a:r>
              <a:rPr lang="hr-HR" sz="2600" dirty="0" smtClean="0"/>
              <a:t>položaj </a:t>
            </a:r>
            <a:r>
              <a:rPr lang="hr-HR" sz="2600" dirty="0"/>
              <a:t>kao </a:t>
            </a:r>
            <a:r>
              <a:rPr lang="hr-HR" sz="2600" dirty="0" smtClean="0"/>
              <a:t>rezultat</a:t>
            </a:r>
            <a:r>
              <a:rPr lang="hr-HR" sz="2600" dirty="0"/>
              <a:t> </a:t>
            </a:r>
            <a:r>
              <a:rPr lang="hr-HR" sz="2600" dirty="0" smtClean="0"/>
              <a:t>nekog oštećenja</a:t>
            </a:r>
          </a:p>
          <a:p>
            <a:pPr lvl="1"/>
            <a:endParaRPr lang="hr-HR" baseline="0" dirty="0" smtClean="0">
              <a:latin typeface="APlantin"/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Vrste</a:t>
            </a:r>
            <a:r>
              <a:rPr lang="hr-HR" dirty="0" smtClean="0"/>
              <a:t> </a:t>
            </a:r>
            <a:r>
              <a:rPr lang="hr-HR" b="1" dirty="0" smtClean="0"/>
              <a:t>teškoća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8" y="2143116"/>
            <a:ext cx="4471990" cy="4525963"/>
          </a:xfrm>
        </p:spPr>
        <p:txBody>
          <a:bodyPr/>
          <a:lstStyle/>
          <a:p>
            <a:r>
              <a:rPr lang="hr-HR" dirty="0" smtClean="0"/>
              <a:t>Vid</a:t>
            </a:r>
          </a:p>
          <a:p>
            <a:r>
              <a:rPr lang="hr-HR" dirty="0" smtClean="0"/>
              <a:t>Sluh</a:t>
            </a:r>
          </a:p>
          <a:p>
            <a:r>
              <a:rPr lang="hr-HR" dirty="0" smtClean="0"/>
              <a:t>Pokret</a:t>
            </a:r>
          </a:p>
          <a:p>
            <a:r>
              <a:rPr lang="hr-HR" dirty="0" smtClean="0"/>
              <a:t>Kognicija i jezik</a:t>
            </a:r>
          </a:p>
          <a:p>
            <a:r>
              <a:rPr lang="hr-HR" dirty="0" smtClean="0"/>
              <a:t>Napadaji </a:t>
            </a:r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  <p:pic>
        <p:nvPicPr>
          <p:cNvPr id="1026" name="Picture 2" descr="C:\Users\Masha\Desktop\types-of-disabil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285992"/>
            <a:ext cx="2384425" cy="238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Prepreke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Prepreke u zakonodavstvu </a:t>
            </a:r>
          </a:p>
          <a:p>
            <a:r>
              <a:rPr lang="hr-HR" dirty="0" smtClean="0"/>
              <a:t>Prepreke u zdravstvu</a:t>
            </a:r>
          </a:p>
          <a:p>
            <a:r>
              <a:rPr lang="hr-HR" dirty="0" smtClean="0"/>
              <a:t>Fizičke prepreke</a:t>
            </a:r>
          </a:p>
          <a:p>
            <a:r>
              <a:rPr lang="hr-HR" dirty="0" smtClean="0"/>
              <a:t>Kretanje</a:t>
            </a:r>
          </a:p>
          <a:p>
            <a:r>
              <a:rPr lang="hr-HR" dirty="0" smtClean="0"/>
              <a:t>Komunikacija</a:t>
            </a:r>
          </a:p>
          <a:p>
            <a:r>
              <a:rPr lang="hr-HR" dirty="0" smtClean="0"/>
              <a:t>Ponašajne prepreke</a:t>
            </a:r>
          </a:p>
          <a:p>
            <a:r>
              <a:rPr lang="hr-HR" dirty="0" smtClean="0"/>
              <a:t>Socijalne prepreke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Ponašajne prepreke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Stereotipi</a:t>
            </a:r>
          </a:p>
          <a:p>
            <a:r>
              <a:rPr lang="hr-HR" dirty="0" smtClean="0"/>
              <a:t>Predrasude</a:t>
            </a:r>
          </a:p>
          <a:p>
            <a:r>
              <a:rPr lang="hr-HR" dirty="0" smtClean="0"/>
              <a:t>Diskriminacija </a:t>
            </a:r>
          </a:p>
          <a:p>
            <a:pPr lvl="1"/>
            <a:r>
              <a:rPr lang="hr-HR" dirty="0" smtClean="0"/>
              <a:t>svako </a:t>
            </a:r>
            <a:r>
              <a:rPr lang="hr-HR" b="1" i="1" dirty="0" smtClean="0"/>
              <a:t>razlikovanje, isključivanje ili ograničavanje </a:t>
            </a:r>
            <a:r>
              <a:rPr lang="hr-HR" dirty="0" smtClean="0"/>
              <a:t>na osnovi invaliditeta koje ima svrhu ili učinak sprečavanja ili poništavanja priznavanja, uživanja ili korištenja svih ljudskih prava i temeljnih sloboda na političkom, ekonomskom, socijalnom, kulturnom, društvenom i svakom drugom području, </a:t>
            </a:r>
            <a:r>
              <a:rPr lang="hr-HR" b="1" i="1" dirty="0" smtClean="0"/>
              <a:t>na izjednačenoj osnovi s drugima</a:t>
            </a:r>
            <a:r>
              <a:rPr lang="hr-HR" dirty="0" smtClean="0"/>
              <a:t>. Ona uključuje sve oblike diskriminacije, uključujući i </a:t>
            </a:r>
            <a:r>
              <a:rPr lang="hr-HR" b="1" dirty="0" smtClean="0"/>
              <a:t>uskraćivanje razumne prilagodbe.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44" y="71414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Socijalne prepreke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Socijalne determinante </a:t>
            </a:r>
            <a:r>
              <a:rPr lang="hr-HR" dirty="0" smtClean="0"/>
              <a:t>zdravlja</a:t>
            </a:r>
          </a:p>
          <a:p>
            <a:r>
              <a:rPr lang="hr-HR" dirty="0" smtClean="0"/>
              <a:t>Slabiji </a:t>
            </a:r>
            <a:r>
              <a:rPr lang="hr-HR" dirty="0" smtClean="0"/>
              <a:t>SES </a:t>
            </a:r>
          </a:p>
          <a:p>
            <a:pPr lvl="1"/>
            <a:r>
              <a:rPr lang="hr-HR" dirty="0" smtClean="0"/>
              <a:t>Školovanje</a:t>
            </a:r>
          </a:p>
          <a:p>
            <a:pPr lvl="2"/>
            <a:r>
              <a:rPr lang="hr-HR" dirty="0" smtClean="0"/>
              <a:t>Srednje škole? </a:t>
            </a:r>
          </a:p>
          <a:p>
            <a:pPr lvl="1"/>
            <a:r>
              <a:rPr lang="hr-HR" dirty="0" smtClean="0"/>
              <a:t>Dohodak </a:t>
            </a:r>
          </a:p>
          <a:p>
            <a:r>
              <a:rPr lang="hr-HR" dirty="0" smtClean="0"/>
              <a:t>Veća </a:t>
            </a:r>
            <a:r>
              <a:rPr lang="hr-HR" dirty="0" smtClean="0"/>
              <a:t>izloženost svim oblicima nasilja</a:t>
            </a:r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Novi smjer u zdravstvenoj</a:t>
            </a:r>
            <a:br>
              <a:rPr lang="hr-HR" b="1" dirty="0" smtClean="0"/>
            </a:br>
            <a:r>
              <a:rPr lang="hr-HR" b="1" dirty="0" smtClean="0"/>
              <a:t>zaštiti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pPr>
              <a:buNone/>
            </a:pPr>
            <a:endParaRPr lang="hr-HR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14480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znak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Promocija zdravlja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hr-HR" sz="3200" dirty="0" smtClean="0"/>
              <a:t>Zdrava okolina i navike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200" dirty="0" smtClean="0"/>
              <a:t>Prevencija komplikacija i sekundarnih teškoća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200" dirty="0" smtClean="0"/>
              <a:t>Edukacija osoba s teškoćama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200" dirty="0" smtClean="0"/>
              <a:t>Uključivanje osoba s teškoćama u zajednicu</a:t>
            </a:r>
            <a:endParaRPr lang="hr-HR" dirty="0"/>
          </a:p>
        </p:txBody>
      </p:sp>
      <p:pic>
        <p:nvPicPr>
          <p:cNvPr id="7" name="Picture 6" descr="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38"/>
            <a:ext cx="1643050" cy="164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280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APlantin</vt:lpstr>
      <vt:lpstr>Arial</vt:lpstr>
      <vt:lpstr>Calibri</vt:lpstr>
      <vt:lpstr>Wingdings</vt:lpstr>
      <vt:lpstr>Office Theme</vt:lpstr>
      <vt:lpstr>OSOBE S INVALIDITETOM</vt:lpstr>
      <vt:lpstr>SADRŽAJ</vt:lpstr>
      <vt:lpstr>Terminologija</vt:lpstr>
      <vt:lpstr>Vrste teškoća</vt:lpstr>
      <vt:lpstr>Prepreke</vt:lpstr>
      <vt:lpstr> Ponašajne prepreke </vt:lpstr>
      <vt:lpstr>Socijalne prepreke</vt:lpstr>
      <vt:lpstr>Novi smjer u zdravstvenoj zaštiti</vt:lpstr>
      <vt:lpstr>Promocija zdravlja</vt:lpstr>
      <vt:lpstr>Izvori</vt:lpstr>
      <vt:lpstr>HVALA NA PAŽNJI!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Masha</dc:creator>
  <cp:lastModifiedBy>Cale</cp:lastModifiedBy>
  <cp:revision>51</cp:revision>
  <dcterms:created xsi:type="dcterms:W3CDTF">2016-11-21T11:36:33Z</dcterms:created>
  <dcterms:modified xsi:type="dcterms:W3CDTF">2016-11-28T11:58:00Z</dcterms:modified>
</cp:coreProperties>
</file>