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8"/>
  </p:notesMasterIdLst>
  <p:sldIdLst>
    <p:sldId id="298" r:id="rId2"/>
    <p:sldId id="256" r:id="rId3"/>
    <p:sldId id="260" r:id="rId4"/>
    <p:sldId id="257" r:id="rId5"/>
    <p:sldId id="259" r:id="rId6"/>
    <p:sldId id="258" r:id="rId7"/>
    <p:sldId id="265" r:id="rId8"/>
    <p:sldId id="261" r:id="rId9"/>
    <p:sldId id="262" r:id="rId10"/>
    <p:sldId id="263" r:id="rId11"/>
    <p:sldId id="299" r:id="rId12"/>
    <p:sldId id="264" r:id="rId13"/>
    <p:sldId id="290" r:id="rId14"/>
    <p:sldId id="291" r:id="rId15"/>
    <p:sldId id="266" r:id="rId16"/>
    <p:sldId id="267" r:id="rId17"/>
    <p:sldId id="268" r:id="rId18"/>
    <p:sldId id="269" r:id="rId19"/>
    <p:sldId id="273" r:id="rId20"/>
    <p:sldId id="274" r:id="rId21"/>
    <p:sldId id="275" r:id="rId22"/>
    <p:sldId id="276" r:id="rId23"/>
    <p:sldId id="277" r:id="rId24"/>
    <p:sldId id="278" r:id="rId25"/>
    <p:sldId id="292" r:id="rId26"/>
    <p:sldId id="293" r:id="rId27"/>
    <p:sldId id="296" r:id="rId28"/>
    <p:sldId id="279" r:id="rId29"/>
    <p:sldId id="294" r:id="rId30"/>
    <p:sldId id="280" r:id="rId31"/>
    <p:sldId id="282" r:id="rId32"/>
    <p:sldId id="283" r:id="rId33"/>
    <p:sldId id="285" r:id="rId34"/>
    <p:sldId id="287" r:id="rId35"/>
    <p:sldId id="288" r:id="rId36"/>
    <p:sldId id="29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00" autoAdjust="0"/>
    <p:restoredTop sz="82500" autoAdjust="0"/>
  </p:normalViewPr>
  <p:slideViewPr>
    <p:cSldViewPr snapToGrid="0">
      <p:cViewPr varScale="1">
        <p:scale>
          <a:sx n="61" d="100"/>
          <a:sy n="61" d="100"/>
        </p:scale>
        <p:origin x="10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FB352-E0D0-432E-93B6-3DCEBF76B8E6}" type="datetimeFigureOut">
              <a:rPr lang="hr-HR" smtClean="0"/>
              <a:t>7.11.2017.</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CAE19-B8F1-44AF-927C-434553239247}" type="slidenum">
              <a:rPr lang="hr-HR" smtClean="0"/>
              <a:t>‹#›</a:t>
            </a:fld>
            <a:endParaRPr lang="hr-HR"/>
          </a:p>
        </p:txBody>
      </p:sp>
    </p:spTree>
    <p:extLst>
      <p:ext uri="{BB962C8B-B14F-4D97-AF65-F5344CB8AC3E}">
        <p14:creationId xmlns:p14="http://schemas.microsoft.com/office/powerpoint/2010/main" val="3461481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033CAE19-B8F1-44AF-927C-434553239247}" type="slidenum">
              <a:rPr lang="hr-HR" smtClean="0"/>
              <a:t>2</a:t>
            </a:fld>
            <a:endParaRPr lang="hr-HR"/>
          </a:p>
        </p:txBody>
      </p:sp>
    </p:spTree>
    <p:extLst>
      <p:ext uri="{BB962C8B-B14F-4D97-AF65-F5344CB8AC3E}">
        <p14:creationId xmlns:p14="http://schemas.microsoft.com/office/powerpoint/2010/main" val="920323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baseline="0" dirty="0" smtClean="0"/>
              <a:t>Ovaj slajd je nastao iz dvije priče:</a:t>
            </a:r>
          </a:p>
          <a:p>
            <a:pPr marL="228600" indent="-228600">
              <a:buAutoNum type="arabicParenR"/>
            </a:pPr>
            <a:r>
              <a:rPr lang="hr-HR" baseline="0" dirty="0" smtClean="0"/>
              <a:t>…promatrajući prijatelje penjače (po stijenama), primijetio sam da jedan od njih ima naljepnicu na autu na kojoj piše „Gravity Works”. Zanimljivo i vrlo jednostavno. Penjači znaju na što uvijek moraju planirati – gravitaciju. Znaju za nju, poštuju je i planiraju na nju. Nastavak na sljedećem slajdu…</a:t>
            </a:r>
          </a:p>
          <a:p>
            <a:pPr marL="228600" indent="-228600">
              <a:buAutoNum type="arabicParenR"/>
            </a:pPr>
            <a:r>
              <a:rPr lang="hr-HR" baseline="0" dirty="0" smtClean="0"/>
              <a:t>…U trenutku skoka iz aviona mogu razmišljati o tome što mi je ovo trebalo, mogu kriviti bilo koga (ljutiti se) što sam ovdje u zraku, ali zapravo za to nemam vremena. Moram se brzo prilagoditi jer mi se </a:t>
            </a:r>
            <a:r>
              <a:rPr lang="hr-HR" baseline="0" dirty="0" err="1" smtClean="0"/>
              <a:t>stavrnost</a:t>
            </a:r>
            <a:r>
              <a:rPr lang="hr-HR" baseline="0" dirty="0" smtClean="0"/>
              <a:t> vrlo brzo približava ;-)</a:t>
            </a:r>
          </a:p>
          <a:p>
            <a:endParaRPr lang="hr-HR" dirty="0"/>
          </a:p>
        </p:txBody>
      </p:sp>
      <p:sp>
        <p:nvSpPr>
          <p:cNvPr id="4" name="Slide Number Placeholder 3"/>
          <p:cNvSpPr>
            <a:spLocks noGrp="1"/>
          </p:cNvSpPr>
          <p:nvPr>
            <p:ph type="sldNum" sz="quarter" idx="10"/>
          </p:nvPr>
        </p:nvSpPr>
        <p:spPr/>
        <p:txBody>
          <a:bodyPr/>
          <a:lstStyle/>
          <a:p>
            <a:fld id="{033CAE19-B8F1-44AF-927C-434553239247}" type="slidenum">
              <a:rPr lang="hr-HR" smtClean="0"/>
              <a:t>8</a:t>
            </a:fld>
            <a:endParaRPr lang="hr-HR"/>
          </a:p>
        </p:txBody>
      </p:sp>
    </p:spTree>
    <p:extLst>
      <p:ext uri="{BB962C8B-B14F-4D97-AF65-F5344CB8AC3E}">
        <p14:creationId xmlns:p14="http://schemas.microsoft.com/office/powerpoint/2010/main" val="71982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smtClean="0"/>
              <a:t>Kao</a:t>
            </a:r>
            <a:r>
              <a:rPr lang="hr-HR" baseline="0" dirty="0" smtClean="0"/>
              <a:t> što penjači računaju na gravitaciju, tako i mi moramo na nešto računati i planirati. Vidi što piše na slajdu na što se misli.</a:t>
            </a:r>
            <a:endParaRPr lang="hr-HR" dirty="0" smtClean="0"/>
          </a:p>
          <a:p>
            <a:endParaRPr lang="hr-HR" dirty="0"/>
          </a:p>
        </p:txBody>
      </p:sp>
      <p:sp>
        <p:nvSpPr>
          <p:cNvPr id="4" name="Slide Number Placeholder 3"/>
          <p:cNvSpPr>
            <a:spLocks noGrp="1"/>
          </p:cNvSpPr>
          <p:nvPr>
            <p:ph type="sldNum" sz="quarter" idx="10"/>
          </p:nvPr>
        </p:nvSpPr>
        <p:spPr/>
        <p:txBody>
          <a:bodyPr/>
          <a:lstStyle/>
          <a:p>
            <a:fld id="{033CAE19-B8F1-44AF-927C-434553239247}" type="slidenum">
              <a:rPr lang="hr-HR" smtClean="0"/>
              <a:t>9</a:t>
            </a:fld>
            <a:endParaRPr lang="hr-HR"/>
          </a:p>
        </p:txBody>
      </p:sp>
    </p:spTree>
    <p:extLst>
      <p:ext uri="{BB962C8B-B14F-4D97-AF65-F5344CB8AC3E}">
        <p14:creationId xmlns:p14="http://schemas.microsoft.com/office/powerpoint/2010/main" val="60766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Ne zadržavati</a:t>
            </a:r>
            <a:r>
              <a:rPr lang="hr-HR" baseline="0" dirty="0" smtClean="0"/>
              <a:t> se previše na ovome.</a:t>
            </a:r>
            <a:endParaRPr lang="hr-HR" dirty="0"/>
          </a:p>
        </p:txBody>
      </p:sp>
      <p:sp>
        <p:nvSpPr>
          <p:cNvPr id="4" name="Slide Number Placeholder 3"/>
          <p:cNvSpPr>
            <a:spLocks noGrp="1"/>
          </p:cNvSpPr>
          <p:nvPr>
            <p:ph type="sldNum" sz="quarter" idx="10"/>
          </p:nvPr>
        </p:nvSpPr>
        <p:spPr/>
        <p:txBody>
          <a:bodyPr/>
          <a:lstStyle/>
          <a:p>
            <a:fld id="{41C79042-B4EB-4CE0-A590-D7BBFBBCF041}" type="slidenum">
              <a:rPr lang="hr-HR" smtClean="0"/>
              <a:t>13</a:t>
            </a:fld>
            <a:endParaRPr lang="hr-HR"/>
          </a:p>
        </p:txBody>
      </p:sp>
    </p:spTree>
    <p:extLst>
      <p:ext uri="{BB962C8B-B14F-4D97-AF65-F5344CB8AC3E}">
        <p14:creationId xmlns:p14="http://schemas.microsoft.com/office/powerpoint/2010/main" val="82304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Ne zadržavati</a:t>
            </a:r>
            <a:r>
              <a:rPr lang="hr-HR" baseline="0" dirty="0" smtClean="0"/>
              <a:t> se previše na ovome.</a:t>
            </a:r>
            <a:endParaRPr lang="hr-HR" dirty="0"/>
          </a:p>
        </p:txBody>
      </p:sp>
      <p:sp>
        <p:nvSpPr>
          <p:cNvPr id="4" name="Slide Number Placeholder 3"/>
          <p:cNvSpPr>
            <a:spLocks noGrp="1"/>
          </p:cNvSpPr>
          <p:nvPr>
            <p:ph type="sldNum" sz="quarter" idx="10"/>
          </p:nvPr>
        </p:nvSpPr>
        <p:spPr/>
        <p:txBody>
          <a:bodyPr/>
          <a:lstStyle/>
          <a:p>
            <a:fld id="{41C79042-B4EB-4CE0-A590-D7BBFBBCF041}" type="slidenum">
              <a:rPr lang="hr-HR" smtClean="0"/>
              <a:t>14</a:t>
            </a:fld>
            <a:endParaRPr lang="hr-HR"/>
          </a:p>
        </p:txBody>
      </p:sp>
    </p:spTree>
    <p:extLst>
      <p:ext uri="{BB962C8B-B14F-4D97-AF65-F5344CB8AC3E}">
        <p14:creationId xmlns:p14="http://schemas.microsoft.com/office/powerpoint/2010/main" val="803823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41C79042-B4EB-4CE0-A590-D7BBFBBCF041}" type="slidenum">
              <a:rPr lang="hr-HR" smtClean="0"/>
              <a:t>22</a:t>
            </a:fld>
            <a:endParaRPr lang="hr-HR"/>
          </a:p>
        </p:txBody>
      </p:sp>
    </p:spTree>
    <p:extLst>
      <p:ext uri="{BB962C8B-B14F-4D97-AF65-F5344CB8AC3E}">
        <p14:creationId xmlns:p14="http://schemas.microsoft.com/office/powerpoint/2010/main" val="47464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Team: </a:t>
            </a:r>
            <a:r>
              <a:rPr lang="en-US" dirty="0" smtClean="0">
                <a:effectLst/>
              </a:rPr>
              <a:t>dedicated collection of self-organizing, interdependent, co-located individuals representing different functional roles with all the necessary skills to turn Product Backlog items into a potentially shippable increment within the Sprint.</a:t>
            </a:r>
            <a:endParaRPr lang="hr-HR" dirty="0" smtClean="0">
              <a:effectLst/>
            </a:endParaRPr>
          </a:p>
          <a:p>
            <a:endParaRPr lang="en-US" dirty="0" smtClean="0">
              <a:effectLst/>
            </a:endParaRPr>
          </a:p>
          <a:p>
            <a:r>
              <a:rPr lang="en-US" b="1" dirty="0" smtClean="0">
                <a:effectLst/>
              </a:rPr>
              <a:t>Product Owner:</a:t>
            </a:r>
            <a:r>
              <a:rPr lang="en-US" dirty="0" smtClean="0">
                <a:effectLst/>
              </a:rPr>
              <a:t> an empowered individual applying their personal and professional judgment to make decisions in the best interest of </a:t>
            </a:r>
            <a:r>
              <a:rPr lang="en-US" dirty="0" err="1" smtClean="0">
                <a:effectLst/>
              </a:rPr>
              <a:t>different,often</a:t>
            </a:r>
            <a:r>
              <a:rPr lang="en-US" dirty="0" smtClean="0">
                <a:effectLst/>
              </a:rPr>
              <a:t> times competing, business stakeholders to maximize the business value the Team produces each Sprint</a:t>
            </a:r>
            <a:endParaRPr lang="hr-HR" dirty="0" smtClean="0">
              <a:effectLst/>
            </a:endParaRPr>
          </a:p>
          <a:p>
            <a:endParaRPr lang="en-US" dirty="0" smtClean="0">
              <a:effectLst/>
            </a:endParaRPr>
          </a:p>
          <a:p>
            <a:r>
              <a:rPr lang="en-US" b="1" dirty="0" err="1" smtClean="0">
                <a:effectLst/>
              </a:rPr>
              <a:t>ScrumMaster</a:t>
            </a:r>
            <a:r>
              <a:rPr lang="en-US" b="1" dirty="0" smtClean="0">
                <a:effectLst/>
              </a:rPr>
              <a:t>:</a:t>
            </a:r>
            <a:r>
              <a:rPr lang="en-US" dirty="0" smtClean="0">
                <a:effectLst/>
              </a:rPr>
              <a:t> a dedicated individual responsible for improving the performance of the Team and the business by any means necessary.</a:t>
            </a:r>
            <a:endParaRPr lang="hr-HR" dirty="0" smtClean="0">
              <a:effectLst/>
            </a:endParaRPr>
          </a:p>
          <a:p>
            <a:endParaRPr lang="en-US" dirty="0" smtClean="0">
              <a:effectLst/>
            </a:endParaRPr>
          </a:p>
          <a:p>
            <a:r>
              <a:rPr lang="en-US" b="1" dirty="0" smtClean="0">
                <a:effectLst/>
              </a:rPr>
              <a:t>Stakeholder:</a:t>
            </a:r>
            <a:r>
              <a:rPr lang="en-US" dirty="0" smtClean="0">
                <a:effectLst/>
              </a:rPr>
              <a:t> any person who has a direct, or indirect, interest in the work of the Team.</a:t>
            </a:r>
            <a:endParaRPr lang="hr-HR" dirty="0" smtClean="0">
              <a:effectLst/>
            </a:endParaRPr>
          </a:p>
          <a:p>
            <a:endParaRPr lang="en-US" dirty="0" smtClean="0">
              <a:effectLst/>
            </a:endParaRPr>
          </a:p>
          <a:p>
            <a:r>
              <a:rPr lang="en-US" dirty="0" smtClean="0">
                <a:effectLst/>
              </a:rPr>
              <a:t>Keep in mind, these are role definition, not job descriptions and they are very loosely defined.  It is important that each role is filled.  In general, the Product Owner is concentrated on the providing valuable business outcomes to the business, while </a:t>
            </a:r>
            <a:r>
              <a:rPr lang="en-US" dirty="0" err="1" smtClean="0">
                <a:effectLst/>
              </a:rPr>
              <a:t>ScrumMaster</a:t>
            </a:r>
            <a:r>
              <a:rPr lang="en-US" dirty="0" smtClean="0">
                <a:effectLst/>
              </a:rPr>
              <a:t> is aiming his\her efforts at the execution of good Scrum and improving the flow of value to the customer.  Meanwhile, the Team remains centered on learning how to self-organize and deliver potentially shippable increments regularly.  Stakeholders provide feedback on the value of everyone’s efforts.</a:t>
            </a:r>
          </a:p>
          <a:p>
            <a:r>
              <a:rPr lang="en-US" dirty="0" smtClean="0">
                <a:effectLst/>
              </a:rPr>
              <a:t>- See more at: http://lookforwardconsulting.com/2011/01/21/scrum-roles-defined/#sthash.TLTMjNY9.dpuf</a:t>
            </a:r>
          </a:p>
          <a:p>
            <a:endParaRPr lang="hr-HR" dirty="0"/>
          </a:p>
        </p:txBody>
      </p:sp>
      <p:sp>
        <p:nvSpPr>
          <p:cNvPr id="4" name="Slide Number Placeholder 3"/>
          <p:cNvSpPr>
            <a:spLocks noGrp="1"/>
          </p:cNvSpPr>
          <p:nvPr>
            <p:ph type="sldNum" sz="quarter" idx="10"/>
          </p:nvPr>
        </p:nvSpPr>
        <p:spPr/>
        <p:txBody>
          <a:bodyPr/>
          <a:lstStyle/>
          <a:p>
            <a:fld id="{41C79042-B4EB-4CE0-A590-D7BBFBBCF041}" type="slidenum">
              <a:rPr lang="hr-HR" smtClean="0"/>
              <a:t>27</a:t>
            </a:fld>
            <a:endParaRPr lang="hr-HR"/>
          </a:p>
        </p:txBody>
      </p:sp>
    </p:spTree>
    <p:extLst>
      <p:ext uri="{BB962C8B-B14F-4D97-AF65-F5344CB8AC3E}">
        <p14:creationId xmlns:p14="http://schemas.microsoft.com/office/powerpoint/2010/main" val="3386422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7B1C6F-6280-48AB-857A-8751A48E125C}" type="datetimeFigureOut">
              <a:rPr lang="hr-HR" smtClean="0"/>
              <a:t>7.11.2017.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EEA4D9B-6930-4AFD-AA1F-890297E8C4DF}" type="slidenum">
              <a:rPr lang="hr-HR" smtClean="0"/>
              <a:t>‹#›</a:t>
            </a:fld>
            <a:endParaRPr lang="hr-HR"/>
          </a:p>
        </p:txBody>
      </p:sp>
    </p:spTree>
    <p:extLst>
      <p:ext uri="{BB962C8B-B14F-4D97-AF65-F5344CB8AC3E}">
        <p14:creationId xmlns:p14="http://schemas.microsoft.com/office/powerpoint/2010/main" val="327152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7B1C6F-6280-48AB-857A-8751A48E125C}" type="datetimeFigureOut">
              <a:rPr lang="hr-HR" smtClean="0"/>
              <a:t>7.11.2017.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EEA4D9B-6930-4AFD-AA1F-890297E8C4DF}" type="slidenum">
              <a:rPr lang="hr-HR" smtClean="0"/>
              <a:t>‹#›</a:t>
            </a:fld>
            <a:endParaRPr lang="hr-HR"/>
          </a:p>
        </p:txBody>
      </p:sp>
    </p:spTree>
    <p:extLst>
      <p:ext uri="{BB962C8B-B14F-4D97-AF65-F5344CB8AC3E}">
        <p14:creationId xmlns:p14="http://schemas.microsoft.com/office/powerpoint/2010/main" val="1625066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7B1C6F-6280-48AB-857A-8751A48E125C}" type="datetimeFigureOut">
              <a:rPr lang="hr-HR" smtClean="0"/>
              <a:t>7.11.2017.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EEA4D9B-6930-4AFD-AA1F-890297E8C4DF}" type="slidenum">
              <a:rPr lang="hr-HR" smtClean="0"/>
              <a:t>‹#›</a:t>
            </a:fld>
            <a:endParaRPr lang="hr-HR"/>
          </a:p>
        </p:txBody>
      </p:sp>
    </p:spTree>
    <p:extLst>
      <p:ext uri="{BB962C8B-B14F-4D97-AF65-F5344CB8AC3E}">
        <p14:creationId xmlns:p14="http://schemas.microsoft.com/office/powerpoint/2010/main" val="169247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7B1C6F-6280-48AB-857A-8751A48E125C}" type="datetimeFigureOut">
              <a:rPr lang="hr-HR" smtClean="0"/>
              <a:t>7.11.2017.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EEA4D9B-6930-4AFD-AA1F-890297E8C4DF}" type="slidenum">
              <a:rPr lang="hr-HR" smtClean="0"/>
              <a:t>‹#›</a:t>
            </a:fld>
            <a:endParaRPr lang="hr-HR"/>
          </a:p>
        </p:txBody>
      </p:sp>
    </p:spTree>
    <p:extLst>
      <p:ext uri="{BB962C8B-B14F-4D97-AF65-F5344CB8AC3E}">
        <p14:creationId xmlns:p14="http://schemas.microsoft.com/office/powerpoint/2010/main" val="3752387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7B1C6F-6280-48AB-857A-8751A48E125C}" type="datetimeFigureOut">
              <a:rPr lang="hr-HR" smtClean="0"/>
              <a:t>7.11.2017.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EEA4D9B-6930-4AFD-AA1F-890297E8C4DF}" type="slidenum">
              <a:rPr lang="hr-HR" smtClean="0"/>
              <a:t>‹#›</a:t>
            </a:fld>
            <a:endParaRPr lang="hr-HR"/>
          </a:p>
        </p:txBody>
      </p:sp>
    </p:spTree>
    <p:extLst>
      <p:ext uri="{BB962C8B-B14F-4D97-AF65-F5344CB8AC3E}">
        <p14:creationId xmlns:p14="http://schemas.microsoft.com/office/powerpoint/2010/main" val="253118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7B1C6F-6280-48AB-857A-8751A48E125C}" type="datetimeFigureOut">
              <a:rPr lang="hr-HR" smtClean="0"/>
              <a:t>7.11.2017.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EEA4D9B-6930-4AFD-AA1F-890297E8C4DF}" type="slidenum">
              <a:rPr lang="hr-HR" smtClean="0"/>
              <a:t>‹#›</a:t>
            </a:fld>
            <a:endParaRPr lang="hr-HR"/>
          </a:p>
        </p:txBody>
      </p:sp>
    </p:spTree>
    <p:extLst>
      <p:ext uri="{BB962C8B-B14F-4D97-AF65-F5344CB8AC3E}">
        <p14:creationId xmlns:p14="http://schemas.microsoft.com/office/powerpoint/2010/main" val="168513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7B1C6F-6280-48AB-857A-8751A48E125C}" type="datetimeFigureOut">
              <a:rPr lang="hr-HR" smtClean="0"/>
              <a:t>7.11.2017.</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DEEA4D9B-6930-4AFD-AA1F-890297E8C4DF}" type="slidenum">
              <a:rPr lang="hr-HR" smtClean="0"/>
              <a:t>‹#›</a:t>
            </a:fld>
            <a:endParaRPr lang="hr-HR"/>
          </a:p>
        </p:txBody>
      </p:sp>
    </p:spTree>
    <p:extLst>
      <p:ext uri="{BB962C8B-B14F-4D97-AF65-F5344CB8AC3E}">
        <p14:creationId xmlns:p14="http://schemas.microsoft.com/office/powerpoint/2010/main" val="1566572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7B1C6F-6280-48AB-857A-8751A48E125C}" type="datetimeFigureOut">
              <a:rPr lang="hr-HR" smtClean="0"/>
              <a:t>7.11.2017.</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DEEA4D9B-6930-4AFD-AA1F-890297E8C4DF}" type="slidenum">
              <a:rPr lang="hr-HR" smtClean="0"/>
              <a:t>‹#›</a:t>
            </a:fld>
            <a:endParaRPr lang="hr-HR"/>
          </a:p>
        </p:txBody>
      </p:sp>
    </p:spTree>
    <p:extLst>
      <p:ext uri="{BB962C8B-B14F-4D97-AF65-F5344CB8AC3E}">
        <p14:creationId xmlns:p14="http://schemas.microsoft.com/office/powerpoint/2010/main" val="241625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B1C6F-6280-48AB-857A-8751A48E125C}" type="datetimeFigureOut">
              <a:rPr lang="hr-HR" smtClean="0"/>
              <a:t>7.11.2017.</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DEEA4D9B-6930-4AFD-AA1F-890297E8C4DF}" type="slidenum">
              <a:rPr lang="hr-HR" smtClean="0"/>
              <a:t>‹#›</a:t>
            </a:fld>
            <a:endParaRPr lang="hr-HR"/>
          </a:p>
        </p:txBody>
      </p:sp>
    </p:spTree>
    <p:extLst>
      <p:ext uri="{BB962C8B-B14F-4D97-AF65-F5344CB8AC3E}">
        <p14:creationId xmlns:p14="http://schemas.microsoft.com/office/powerpoint/2010/main" val="182704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7B1C6F-6280-48AB-857A-8751A48E125C}" type="datetimeFigureOut">
              <a:rPr lang="hr-HR" smtClean="0"/>
              <a:t>7.11.2017.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EEA4D9B-6930-4AFD-AA1F-890297E8C4DF}" type="slidenum">
              <a:rPr lang="hr-HR" smtClean="0"/>
              <a:t>‹#›</a:t>
            </a:fld>
            <a:endParaRPr lang="hr-HR"/>
          </a:p>
        </p:txBody>
      </p:sp>
    </p:spTree>
    <p:extLst>
      <p:ext uri="{BB962C8B-B14F-4D97-AF65-F5344CB8AC3E}">
        <p14:creationId xmlns:p14="http://schemas.microsoft.com/office/powerpoint/2010/main" val="3480656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7B1C6F-6280-48AB-857A-8751A48E125C}" type="datetimeFigureOut">
              <a:rPr lang="hr-HR" smtClean="0"/>
              <a:t>7.11.2017.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EEA4D9B-6930-4AFD-AA1F-890297E8C4DF}" type="slidenum">
              <a:rPr lang="hr-HR" smtClean="0"/>
              <a:t>‹#›</a:t>
            </a:fld>
            <a:endParaRPr lang="hr-HR"/>
          </a:p>
        </p:txBody>
      </p:sp>
    </p:spTree>
    <p:extLst>
      <p:ext uri="{BB962C8B-B14F-4D97-AF65-F5344CB8AC3E}">
        <p14:creationId xmlns:p14="http://schemas.microsoft.com/office/powerpoint/2010/main" val="2029884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B1C6F-6280-48AB-857A-8751A48E125C}" type="datetimeFigureOut">
              <a:rPr lang="hr-HR" smtClean="0"/>
              <a:t>7.11.2017.</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A4D9B-6930-4AFD-AA1F-890297E8C4DF}" type="slidenum">
              <a:rPr lang="hr-HR" smtClean="0"/>
              <a:t>‹#›</a:t>
            </a:fld>
            <a:endParaRPr lang="hr-HR"/>
          </a:p>
        </p:txBody>
      </p:sp>
    </p:spTree>
    <p:extLst>
      <p:ext uri="{BB962C8B-B14F-4D97-AF65-F5344CB8AC3E}">
        <p14:creationId xmlns:p14="http://schemas.microsoft.com/office/powerpoint/2010/main" val="9572710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agile42.com/en/blog/2016/07/12/agile-education/" TargetMode="External"/><Relationship Id="rId2" Type="http://schemas.openxmlformats.org/officeDocument/2006/relationships/hyperlink" Target="http://www.agileineducation.org/examples.html" TargetMode="External"/><Relationship Id="rId1" Type="http://schemas.openxmlformats.org/officeDocument/2006/relationships/slideLayout" Target="../slideLayouts/slideLayout2.xml"/><Relationship Id="rId4" Type="http://schemas.openxmlformats.org/officeDocument/2006/relationships/hyperlink" Target="https://www.agilealliance.org/resources/sessions/agile-educ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spTree>
    <p:extLst>
      <p:ext uri="{BB962C8B-B14F-4D97-AF65-F5344CB8AC3E}">
        <p14:creationId xmlns:p14="http://schemas.microsoft.com/office/powerpoint/2010/main" val="64885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dirty="0" err="1"/>
              <a:t>Agile</a:t>
            </a:r>
            <a:r>
              <a:rPr lang="hr-HR" dirty="0"/>
              <a:t> </a:t>
            </a:r>
            <a:r>
              <a:rPr lang="hr-HR" b="1" dirty="0" err="1">
                <a:solidFill>
                  <a:srgbClr val="83C937"/>
                </a:solidFill>
              </a:rPr>
              <a:t>Manifesto</a:t>
            </a:r>
            <a:r>
              <a:rPr lang="hr-HR" b="1" dirty="0">
                <a:solidFill>
                  <a:srgbClr val="92D050"/>
                </a:solidFill>
              </a:rPr>
              <a:t>  </a:t>
            </a:r>
            <a:r>
              <a:rPr lang="hr-HR" dirty="0"/>
              <a:t>(2001.)</a:t>
            </a:r>
          </a:p>
        </p:txBody>
      </p:sp>
      <p:sp>
        <p:nvSpPr>
          <p:cNvPr id="3" name="Content Placeholder 2"/>
          <p:cNvSpPr>
            <a:spLocks noGrp="1"/>
          </p:cNvSpPr>
          <p:nvPr>
            <p:ph idx="1"/>
          </p:nvPr>
        </p:nvSpPr>
        <p:spPr>
          <a:xfrm>
            <a:off x="838200" y="1409700"/>
            <a:ext cx="10515600" cy="5549900"/>
          </a:xfrm>
        </p:spPr>
        <p:txBody>
          <a:bodyPr>
            <a:normAutofit lnSpcReduction="10000"/>
          </a:bodyPr>
          <a:lstStyle/>
          <a:p>
            <a:pPr marL="0" lvl="0" indent="0" algn="ctr" fontAlgn="base">
              <a:lnSpc>
                <a:spcPct val="100000"/>
              </a:lnSpc>
              <a:spcBef>
                <a:spcPct val="0"/>
              </a:spcBef>
              <a:spcAft>
                <a:spcPct val="0"/>
              </a:spcAft>
              <a:buNone/>
            </a:pPr>
            <a:r>
              <a:rPr lang="sr-Latn-RS" altLang="sr-Latn-RS" dirty="0">
                <a:latin typeface="Arial" charset="0"/>
                <a:cs typeface="Arial" charset="0"/>
              </a:rPr>
              <a:t>We are uncovering better ways of developing</a:t>
            </a:r>
            <a:br>
              <a:rPr lang="sr-Latn-RS" altLang="sr-Latn-RS" dirty="0">
                <a:latin typeface="Arial" charset="0"/>
                <a:cs typeface="Arial" charset="0"/>
              </a:rPr>
            </a:br>
            <a:r>
              <a:rPr lang="sr-Latn-RS" altLang="sr-Latn-RS" dirty="0">
                <a:latin typeface="Arial" charset="0"/>
                <a:cs typeface="Arial" charset="0"/>
              </a:rPr>
              <a:t>software by doing it and helping others do it.</a:t>
            </a:r>
            <a:br>
              <a:rPr lang="sr-Latn-RS" altLang="sr-Latn-RS" dirty="0">
                <a:latin typeface="Arial" charset="0"/>
                <a:cs typeface="Arial" charset="0"/>
              </a:rPr>
            </a:br>
            <a:r>
              <a:rPr lang="sr-Latn-RS" altLang="sr-Latn-RS" dirty="0">
                <a:latin typeface="Arial" charset="0"/>
                <a:cs typeface="Arial" charset="0"/>
              </a:rPr>
              <a:t>Through this work we have come to value</a:t>
            </a:r>
            <a:r>
              <a:rPr lang="sr-Latn-RS" altLang="sr-Latn-RS" dirty="0" smtClean="0">
                <a:latin typeface="Arial" charset="0"/>
                <a:cs typeface="Arial" charset="0"/>
              </a:rPr>
              <a:t>:</a:t>
            </a:r>
          </a:p>
          <a:p>
            <a:pPr marL="0" lvl="0" indent="0" algn="ctr" fontAlgn="base">
              <a:lnSpc>
                <a:spcPct val="100000"/>
              </a:lnSpc>
              <a:spcBef>
                <a:spcPct val="0"/>
              </a:spcBef>
              <a:spcAft>
                <a:spcPct val="0"/>
              </a:spcAft>
              <a:buNone/>
            </a:pPr>
            <a:r>
              <a:rPr lang="sr-Latn-RS" altLang="sr-Latn-RS" dirty="0">
                <a:latin typeface="Arial" charset="0"/>
                <a:cs typeface="Arial" charset="0"/>
              </a:rPr>
              <a:t/>
            </a:r>
            <a:br>
              <a:rPr lang="sr-Latn-RS" altLang="sr-Latn-RS" dirty="0">
                <a:latin typeface="Arial" charset="0"/>
                <a:cs typeface="Arial" charset="0"/>
              </a:rPr>
            </a:br>
            <a:endParaRPr lang="sr-Latn-RS" altLang="sr-Latn-RS" sz="1100" dirty="0">
              <a:latin typeface="Arial" charset="0"/>
              <a:cs typeface="Arial" charset="0"/>
            </a:endParaRPr>
          </a:p>
          <a:p>
            <a:pPr marL="0" lvl="0" indent="0" algn="ctr" eaLnBrk="0" fontAlgn="base" hangingPunct="0">
              <a:lnSpc>
                <a:spcPct val="100000"/>
              </a:lnSpc>
              <a:spcBef>
                <a:spcPct val="0"/>
              </a:spcBef>
              <a:spcAft>
                <a:spcPct val="0"/>
              </a:spcAft>
              <a:buNone/>
            </a:pPr>
            <a:r>
              <a:rPr lang="sr-Latn-RS" altLang="sr-Latn-RS" sz="3600" dirty="0">
                <a:latin typeface="Arial" charset="0"/>
                <a:cs typeface="Arial" charset="0"/>
              </a:rPr>
              <a:t>Individuals and interactions </a:t>
            </a:r>
            <a:r>
              <a:rPr lang="sr-Latn-RS" altLang="sr-Latn-RS" dirty="0">
                <a:latin typeface="Arial" charset="0"/>
                <a:cs typeface="Arial" charset="0"/>
              </a:rPr>
              <a:t>over processes and tools</a:t>
            </a:r>
            <a:br>
              <a:rPr lang="sr-Latn-RS" altLang="sr-Latn-RS" dirty="0">
                <a:latin typeface="Arial" charset="0"/>
                <a:cs typeface="Arial" charset="0"/>
              </a:rPr>
            </a:br>
            <a:r>
              <a:rPr lang="sr-Latn-RS" altLang="sr-Latn-RS" sz="3600" dirty="0">
                <a:latin typeface="Arial" charset="0"/>
                <a:cs typeface="Arial" charset="0"/>
              </a:rPr>
              <a:t>Working software </a:t>
            </a:r>
            <a:r>
              <a:rPr lang="sr-Latn-RS" altLang="sr-Latn-RS" dirty="0">
                <a:latin typeface="Arial" charset="0"/>
                <a:cs typeface="Arial" charset="0"/>
              </a:rPr>
              <a:t>over comprehensive documentation</a:t>
            </a:r>
            <a:br>
              <a:rPr lang="sr-Latn-RS" altLang="sr-Latn-RS" dirty="0">
                <a:latin typeface="Arial" charset="0"/>
                <a:cs typeface="Arial" charset="0"/>
              </a:rPr>
            </a:br>
            <a:r>
              <a:rPr lang="sr-Latn-RS" altLang="sr-Latn-RS" sz="3600" dirty="0">
                <a:latin typeface="Arial" charset="0"/>
                <a:cs typeface="Arial" charset="0"/>
              </a:rPr>
              <a:t>Customer collaboration </a:t>
            </a:r>
            <a:r>
              <a:rPr lang="sr-Latn-RS" altLang="sr-Latn-RS" dirty="0">
                <a:latin typeface="Arial" charset="0"/>
                <a:cs typeface="Arial" charset="0"/>
              </a:rPr>
              <a:t>over contract negotiation</a:t>
            </a:r>
            <a:br>
              <a:rPr lang="sr-Latn-RS" altLang="sr-Latn-RS" dirty="0">
                <a:latin typeface="Arial" charset="0"/>
                <a:cs typeface="Arial" charset="0"/>
              </a:rPr>
            </a:br>
            <a:r>
              <a:rPr lang="sr-Latn-RS" altLang="sr-Latn-RS" sz="3600" dirty="0">
                <a:latin typeface="Arial" charset="0"/>
                <a:cs typeface="Arial" charset="0"/>
              </a:rPr>
              <a:t>Responding to change </a:t>
            </a:r>
            <a:r>
              <a:rPr lang="sr-Latn-RS" altLang="sr-Latn-RS" dirty="0">
                <a:latin typeface="Arial" charset="0"/>
                <a:cs typeface="Arial" charset="0"/>
              </a:rPr>
              <a:t>over following a </a:t>
            </a:r>
            <a:r>
              <a:rPr lang="sr-Latn-RS" altLang="sr-Latn-RS" dirty="0" smtClean="0">
                <a:latin typeface="Arial" charset="0"/>
                <a:cs typeface="Arial" charset="0"/>
              </a:rPr>
              <a:t>plan</a:t>
            </a:r>
          </a:p>
          <a:p>
            <a:pPr marL="0" lvl="0" indent="0" algn="ctr" eaLnBrk="0" fontAlgn="base" hangingPunct="0">
              <a:lnSpc>
                <a:spcPct val="100000"/>
              </a:lnSpc>
              <a:spcBef>
                <a:spcPct val="0"/>
              </a:spcBef>
              <a:spcAft>
                <a:spcPct val="0"/>
              </a:spcAft>
              <a:buNone/>
            </a:pPr>
            <a:r>
              <a:rPr lang="sr-Latn-RS" altLang="sr-Latn-RS" dirty="0">
                <a:latin typeface="Arial" charset="0"/>
                <a:cs typeface="Arial" charset="0"/>
              </a:rPr>
              <a:t/>
            </a:r>
            <a:br>
              <a:rPr lang="sr-Latn-RS" altLang="sr-Latn-RS" dirty="0">
                <a:latin typeface="Arial" charset="0"/>
                <a:cs typeface="Arial" charset="0"/>
              </a:rPr>
            </a:br>
            <a:endParaRPr lang="sr-Latn-RS" altLang="sr-Latn-RS" sz="1100" dirty="0">
              <a:latin typeface="Arial" charset="0"/>
              <a:cs typeface="Arial" charset="0"/>
            </a:endParaRPr>
          </a:p>
          <a:p>
            <a:pPr marL="0" lvl="0" indent="0" algn="ctr" eaLnBrk="0" fontAlgn="base" hangingPunct="0">
              <a:lnSpc>
                <a:spcPct val="100000"/>
              </a:lnSpc>
              <a:spcBef>
                <a:spcPct val="0"/>
              </a:spcBef>
              <a:spcAft>
                <a:spcPct val="0"/>
              </a:spcAft>
              <a:buNone/>
            </a:pPr>
            <a:r>
              <a:rPr lang="sr-Latn-RS" altLang="sr-Latn-RS" dirty="0">
                <a:latin typeface="Arial" charset="0"/>
                <a:cs typeface="Arial" charset="0"/>
              </a:rPr>
              <a:t>That is, while there is value in the items on</a:t>
            </a:r>
            <a:br>
              <a:rPr lang="sr-Latn-RS" altLang="sr-Latn-RS" dirty="0">
                <a:latin typeface="Arial" charset="0"/>
                <a:cs typeface="Arial" charset="0"/>
              </a:rPr>
            </a:br>
            <a:r>
              <a:rPr lang="sr-Latn-RS" altLang="sr-Latn-RS" dirty="0">
                <a:latin typeface="Arial" charset="0"/>
                <a:cs typeface="Arial" charset="0"/>
              </a:rPr>
              <a:t>the right, we value the items on the left more.</a:t>
            </a:r>
            <a:endParaRPr lang="sr-Latn-RS" altLang="sr-Latn-RS" sz="3200" dirty="0">
              <a:latin typeface="Arial" charset="0"/>
              <a:cs typeface="Arial" charset="0"/>
            </a:endParaRPr>
          </a:p>
          <a:p>
            <a:endParaRPr lang="hr-HR" dirty="0"/>
          </a:p>
        </p:txBody>
      </p:sp>
    </p:spTree>
    <p:extLst>
      <p:ext uri="{BB962C8B-B14F-4D97-AF65-F5344CB8AC3E}">
        <p14:creationId xmlns:p14="http://schemas.microsoft.com/office/powerpoint/2010/main" val="2961205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609600"/>
            <a:ext cx="10909300" cy="5567363"/>
          </a:xfrm>
        </p:spPr>
        <p:txBody>
          <a:bodyPr/>
          <a:lstStyle/>
          <a:p>
            <a:pPr marL="0" lvl="0" indent="0" algn="ctr" eaLnBrk="0" fontAlgn="base" hangingPunct="0">
              <a:lnSpc>
                <a:spcPct val="100000"/>
              </a:lnSpc>
              <a:spcBef>
                <a:spcPct val="0"/>
              </a:spcBef>
              <a:spcAft>
                <a:spcPct val="0"/>
              </a:spcAft>
              <a:buNone/>
            </a:pPr>
            <a:r>
              <a:rPr lang="sr-Latn-RS" altLang="sr-Latn-RS" sz="3600" dirty="0">
                <a:latin typeface="Arial" charset="0"/>
                <a:cs typeface="Arial" charset="0"/>
              </a:rPr>
              <a:t>Individuals and interactions </a:t>
            </a:r>
            <a:r>
              <a:rPr lang="sr-Latn-RS" altLang="sr-Latn-RS" dirty="0">
                <a:latin typeface="Arial" charset="0"/>
                <a:cs typeface="Arial" charset="0"/>
              </a:rPr>
              <a:t>over processes and tools</a:t>
            </a:r>
            <a:br>
              <a:rPr lang="sr-Latn-RS" altLang="sr-Latn-RS" dirty="0">
                <a:latin typeface="Arial" charset="0"/>
                <a:cs typeface="Arial" charset="0"/>
              </a:rPr>
            </a:br>
            <a:r>
              <a:rPr lang="sr-Latn-RS" altLang="sr-Latn-RS" sz="3600" dirty="0">
                <a:latin typeface="Arial" charset="0"/>
                <a:cs typeface="Arial" charset="0"/>
              </a:rPr>
              <a:t>Working software </a:t>
            </a:r>
            <a:r>
              <a:rPr lang="sr-Latn-RS" altLang="sr-Latn-RS" dirty="0">
                <a:latin typeface="Arial" charset="0"/>
                <a:cs typeface="Arial" charset="0"/>
              </a:rPr>
              <a:t>over comprehensive documentation</a:t>
            </a:r>
            <a:br>
              <a:rPr lang="sr-Latn-RS" altLang="sr-Latn-RS" dirty="0">
                <a:latin typeface="Arial" charset="0"/>
                <a:cs typeface="Arial" charset="0"/>
              </a:rPr>
            </a:br>
            <a:r>
              <a:rPr lang="sr-Latn-RS" altLang="sr-Latn-RS" sz="3600" dirty="0">
                <a:latin typeface="Arial" charset="0"/>
                <a:cs typeface="Arial" charset="0"/>
              </a:rPr>
              <a:t>Customer collaboration </a:t>
            </a:r>
            <a:r>
              <a:rPr lang="sr-Latn-RS" altLang="sr-Latn-RS" dirty="0">
                <a:latin typeface="Arial" charset="0"/>
                <a:cs typeface="Arial" charset="0"/>
              </a:rPr>
              <a:t>over contract negotiation</a:t>
            </a:r>
            <a:br>
              <a:rPr lang="sr-Latn-RS" altLang="sr-Latn-RS" dirty="0">
                <a:latin typeface="Arial" charset="0"/>
                <a:cs typeface="Arial" charset="0"/>
              </a:rPr>
            </a:br>
            <a:r>
              <a:rPr lang="sr-Latn-RS" altLang="sr-Latn-RS" sz="3600" dirty="0">
                <a:latin typeface="Arial" charset="0"/>
                <a:cs typeface="Arial" charset="0"/>
              </a:rPr>
              <a:t>Responding to change </a:t>
            </a:r>
            <a:r>
              <a:rPr lang="sr-Latn-RS" altLang="sr-Latn-RS" dirty="0">
                <a:latin typeface="Arial" charset="0"/>
                <a:cs typeface="Arial" charset="0"/>
              </a:rPr>
              <a:t>over following a plan</a:t>
            </a:r>
          </a:p>
          <a:p>
            <a:pPr marL="0" lvl="0" indent="0" algn="ctr" eaLnBrk="0" fontAlgn="base" hangingPunct="0">
              <a:lnSpc>
                <a:spcPct val="100000"/>
              </a:lnSpc>
              <a:spcBef>
                <a:spcPct val="0"/>
              </a:spcBef>
              <a:spcAft>
                <a:spcPct val="0"/>
              </a:spcAft>
              <a:buNone/>
            </a:pPr>
            <a:r>
              <a:rPr lang="sr-Latn-RS" altLang="sr-Latn-RS" dirty="0">
                <a:latin typeface="Arial" charset="0"/>
                <a:cs typeface="Arial" charset="0"/>
              </a:rPr>
              <a:t/>
            </a:r>
            <a:br>
              <a:rPr lang="sr-Latn-RS" altLang="sr-Latn-RS" dirty="0">
                <a:latin typeface="Arial" charset="0"/>
                <a:cs typeface="Arial" charset="0"/>
              </a:rPr>
            </a:br>
            <a:endParaRPr lang="sr-Latn-RS" altLang="sr-Latn-RS" sz="1100" dirty="0">
              <a:latin typeface="Arial" charset="0"/>
              <a:cs typeface="Arial" charset="0"/>
            </a:endParaRPr>
          </a:p>
          <a:p>
            <a:pPr marL="0" lvl="0" indent="0" algn="ctr" eaLnBrk="0" fontAlgn="base" hangingPunct="0">
              <a:lnSpc>
                <a:spcPct val="100000"/>
              </a:lnSpc>
              <a:spcBef>
                <a:spcPct val="0"/>
              </a:spcBef>
              <a:spcAft>
                <a:spcPct val="0"/>
              </a:spcAft>
              <a:buNone/>
            </a:pPr>
            <a:r>
              <a:rPr lang="sr-Latn-RS" altLang="sr-Latn-RS" dirty="0">
                <a:latin typeface="Arial" charset="0"/>
                <a:cs typeface="Arial" charset="0"/>
              </a:rPr>
              <a:t>That is, while there is value in the items on</a:t>
            </a:r>
            <a:br>
              <a:rPr lang="sr-Latn-RS" altLang="sr-Latn-RS" dirty="0">
                <a:latin typeface="Arial" charset="0"/>
                <a:cs typeface="Arial" charset="0"/>
              </a:rPr>
            </a:br>
            <a:r>
              <a:rPr lang="sr-Latn-RS" altLang="sr-Latn-RS" dirty="0">
                <a:latin typeface="Arial" charset="0"/>
                <a:cs typeface="Arial" charset="0"/>
              </a:rPr>
              <a:t>the right, we value the items on the left more.</a:t>
            </a:r>
            <a:endParaRPr lang="sr-Latn-RS" altLang="sr-Latn-RS" sz="3200" dirty="0">
              <a:latin typeface="Arial" charset="0"/>
              <a:cs typeface="Arial" charset="0"/>
            </a:endParaRPr>
          </a:p>
          <a:p>
            <a:endParaRPr lang="hr-HR" dirty="0"/>
          </a:p>
        </p:txBody>
      </p:sp>
    </p:spTree>
    <p:extLst>
      <p:ext uri="{BB962C8B-B14F-4D97-AF65-F5344CB8AC3E}">
        <p14:creationId xmlns:p14="http://schemas.microsoft.com/office/powerpoint/2010/main" val="1252609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spTree>
    <p:extLst>
      <p:ext uri="{BB962C8B-B14F-4D97-AF65-F5344CB8AC3E}">
        <p14:creationId xmlns:p14="http://schemas.microsoft.com/office/powerpoint/2010/main" val="1421122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hr-HR" b="1" dirty="0" smtClean="0"/>
              <a:t>12</a:t>
            </a:r>
            <a:r>
              <a:rPr lang="hr-HR" dirty="0" smtClean="0"/>
              <a:t> agilnih </a:t>
            </a:r>
            <a:r>
              <a:rPr lang="hr-HR" b="1" dirty="0" smtClean="0"/>
              <a:t>principa</a:t>
            </a:r>
            <a:endParaRPr lang="hr-HR" b="1" dirty="0"/>
          </a:p>
        </p:txBody>
      </p:sp>
      <p:sp>
        <p:nvSpPr>
          <p:cNvPr id="3" name="Content Placeholder 2"/>
          <p:cNvSpPr>
            <a:spLocks noGrp="1"/>
          </p:cNvSpPr>
          <p:nvPr>
            <p:ph idx="1"/>
          </p:nvPr>
        </p:nvSpPr>
        <p:spPr>
          <a:xfrm>
            <a:off x="838200" y="1143000"/>
            <a:ext cx="10515600" cy="5524500"/>
          </a:xfrm>
        </p:spPr>
        <p:txBody>
          <a:bodyPr>
            <a:normAutofit lnSpcReduction="10000"/>
          </a:bodyPr>
          <a:lstStyle/>
          <a:p>
            <a:r>
              <a:rPr lang="en-US" dirty="0" smtClean="0"/>
              <a:t>Our </a:t>
            </a:r>
            <a:r>
              <a:rPr lang="en-US" dirty="0"/>
              <a:t>highest priority is </a:t>
            </a:r>
            <a:r>
              <a:rPr lang="en-US" b="1" dirty="0"/>
              <a:t>to satisfy the </a:t>
            </a:r>
            <a:r>
              <a:rPr lang="en-US" b="1" dirty="0" smtClean="0"/>
              <a:t>custom</a:t>
            </a:r>
            <a:r>
              <a:rPr lang="en-US" dirty="0" smtClean="0"/>
              <a:t>er</a:t>
            </a:r>
            <a:r>
              <a:rPr lang="hr-HR" dirty="0" smtClean="0"/>
              <a:t> </a:t>
            </a:r>
            <a:r>
              <a:rPr lang="en-US" dirty="0" smtClean="0"/>
              <a:t>through </a:t>
            </a:r>
            <a:r>
              <a:rPr lang="en-US" b="1" dirty="0"/>
              <a:t>early and continuous </a:t>
            </a:r>
            <a:r>
              <a:rPr lang="en-US" b="1" dirty="0" smtClean="0"/>
              <a:t>delivery</a:t>
            </a:r>
            <a:r>
              <a:rPr lang="hr-HR" dirty="0" smtClean="0"/>
              <a:t> </a:t>
            </a:r>
            <a:r>
              <a:rPr lang="en-US" dirty="0" smtClean="0"/>
              <a:t>of </a:t>
            </a:r>
            <a:r>
              <a:rPr lang="en-US" dirty="0"/>
              <a:t>valuable software. </a:t>
            </a:r>
          </a:p>
          <a:p>
            <a:r>
              <a:rPr lang="hr-HR" b="1" dirty="0" smtClean="0"/>
              <a:t>W</a:t>
            </a:r>
            <a:r>
              <a:rPr lang="en-US" b="1" dirty="0" err="1" smtClean="0"/>
              <a:t>elcome</a:t>
            </a:r>
            <a:r>
              <a:rPr lang="en-US" b="1" dirty="0" smtClean="0"/>
              <a:t> changing requirements</a:t>
            </a:r>
            <a:r>
              <a:rPr lang="en-US" dirty="0" smtClean="0"/>
              <a:t>, even late in development. Agile processes harness change for the customer's competitive advantage. </a:t>
            </a:r>
            <a:endParaRPr lang="en-US" dirty="0"/>
          </a:p>
          <a:p>
            <a:r>
              <a:rPr lang="en-US" dirty="0"/>
              <a:t>Deliver </a:t>
            </a:r>
            <a:r>
              <a:rPr lang="en-US" b="1" dirty="0"/>
              <a:t>working software frequently</a:t>
            </a:r>
            <a:r>
              <a:rPr lang="en-US" dirty="0"/>
              <a:t>, from a </a:t>
            </a:r>
            <a:r>
              <a:rPr lang="en-US" dirty="0" smtClean="0"/>
              <a:t>couple </a:t>
            </a:r>
            <a:r>
              <a:rPr lang="en-US" dirty="0"/>
              <a:t>of weeks to a couple of months, with a </a:t>
            </a:r>
            <a:r>
              <a:rPr lang="en-US" dirty="0" smtClean="0"/>
              <a:t>preference </a:t>
            </a:r>
            <a:r>
              <a:rPr lang="en-US" dirty="0"/>
              <a:t>to the shorter timescale. </a:t>
            </a:r>
          </a:p>
          <a:p>
            <a:r>
              <a:rPr lang="en-US" dirty="0"/>
              <a:t>Business people and developers </a:t>
            </a:r>
            <a:r>
              <a:rPr lang="en-US" b="1" dirty="0"/>
              <a:t>must work </a:t>
            </a:r>
            <a:r>
              <a:rPr lang="en-US" b="1" dirty="0" smtClean="0"/>
              <a:t>together </a:t>
            </a:r>
            <a:r>
              <a:rPr lang="en-US" b="1" dirty="0"/>
              <a:t>daily</a:t>
            </a:r>
            <a:r>
              <a:rPr lang="en-US" dirty="0"/>
              <a:t> throughout the project. </a:t>
            </a:r>
          </a:p>
          <a:p>
            <a:r>
              <a:rPr lang="en-US" dirty="0"/>
              <a:t>Build projects around </a:t>
            </a:r>
            <a:r>
              <a:rPr lang="en-US" b="1" dirty="0"/>
              <a:t>motivated individuals</a:t>
            </a:r>
            <a:r>
              <a:rPr lang="en-US" dirty="0"/>
              <a:t>. </a:t>
            </a:r>
            <a:r>
              <a:rPr lang="en-US" dirty="0" smtClean="0"/>
              <a:t>Give </a:t>
            </a:r>
            <a:r>
              <a:rPr lang="en-US" dirty="0"/>
              <a:t>them the environment and support they need, </a:t>
            </a:r>
            <a:r>
              <a:rPr lang="en-US" dirty="0" smtClean="0"/>
              <a:t>and </a:t>
            </a:r>
            <a:r>
              <a:rPr lang="en-US" dirty="0"/>
              <a:t>trust them to get the job done. </a:t>
            </a:r>
          </a:p>
          <a:p>
            <a:r>
              <a:rPr lang="en-US" dirty="0"/>
              <a:t>The most efficient and effective method of </a:t>
            </a:r>
            <a:r>
              <a:rPr lang="en-US" dirty="0" smtClean="0"/>
              <a:t>conveying </a:t>
            </a:r>
            <a:r>
              <a:rPr lang="en-US" dirty="0"/>
              <a:t>information to and within a development </a:t>
            </a:r>
            <a:r>
              <a:rPr lang="en-US" dirty="0" smtClean="0"/>
              <a:t>team </a:t>
            </a:r>
            <a:r>
              <a:rPr lang="en-US" b="1" dirty="0"/>
              <a:t>is face-to-face conversation</a:t>
            </a:r>
            <a:r>
              <a:rPr lang="en-US" dirty="0"/>
              <a:t>. </a:t>
            </a:r>
          </a:p>
          <a:p>
            <a:endParaRPr lang="hr-HR" dirty="0"/>
          </a:p>
        </p:txBody>
      </p:sp>
    </p:spTree>
    <p:extLst>
      <p:ext uri="{BB962C8B-B14F-4D97-AF65-F5344CB8AC3E}">
        <p14:creationId xmlns:p14="http://schemas.microsoft.com/office/powerpoint/2010/main" val="3224040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hr-HR" b="1" dirty="0"/>
              <a:t>12</a:t>
            </a:r>
            <a:r>
              <a:rPr lang="hr-HR" dirty="0"/>
              <a:t> agilnih </a:t>
            </a:r>
            <a:r>
              <a:rPr lang="hr-HR" b="1" dirty="0"/>
              <a:t>principa</a:t>
            </a:r>
            <a:endParaRPr lang="hr-HR" dirty="0"/>
          </a:p>
        </p:txBody>
      </p:sp>
      <p:sp>
        <p:nvSpPr>
          <p:cNvPr id="3" name="Content Placeholder 2"/>
          <p:cNvSpPr>
            <a:spLocks noGrp="1"/>
          </p:cNvSpPr>
          <p:nvPr>
            <p:ph idx="1"/>
          </p:nvPr>
        </p:nvSpPr>
        <p:spPr>
          <a:xfrm>
            <a:off x="838200" y="1589405"/>
            <a:ext cx="10515600" cy="4719638"/>
          </a:xfrm>
        </p:spPr>
        <p:txBody>
          <a:bodyPr>
            <a:normAutofit fontScale="92500" lnSpcReduction="10000"/>
          </a:bodyPr>
          <a:lstStyle/>
          <a:p>
            <a:r>
              <a:rPr lang="en-US" b="1" dirty="0"/>
              <a:t>Working software </a:t>
            </a:r>
            <a:r>
              <a:rPr lang="en-US" dirty="0"/>
              <a:t>is the primary measure of progress. </a:t>
            </a:r>
          </a:p>
          <a:p>
            <a:r>
              <a:rPr lang="en-US" dirty="0"/>
              <a:t>Agile processes promote sustainable development. </a:t>
            </a:r>
            <a:br>
              <a:rPr lang="en-US" dirty="0"/>
            </a:br>
            <a:r>
              <a:rPr lang="en-US" dirty="0"/>
              <a:t>The sponsors, developers, and users should be able </a:t>
            </a:r>
            <a:r>
              <a:rPr lang="en-US" dirty="0" smtClean="0"/>
              <a:t>to </a:t>
            </a:r>
            <a:r>
              <a:rPr lang="en-US" dirty="0"/>
              <a:t>maintain a constant pace indefinitely. </a:t>
            </a:r>
          </a:p>
          <a:p>
            <a:r>
              <a:rPr lang="en-US" dirty="0"/>
              <a:t>Continuous attention to technical excellence </a:t>
            </a:r>
            <a:r>
              <a:rPr lang="en-US" dirty="0" smtClean="0"/>
              <a:t>and </a:t>
            </a:r>
            <a:r>
              <a:rPr lang="en-US" dirty="0"/>
              <a:t>good design enhances agility. </a:t>
            </a:r>
          </a:p>
          <a:p>
            <a:r>
              <a:rPr lang="en-US" b="1" dirty="0"/>
              <a:t>Simplicity-</a:t>
            </a:r>
            <a:r>
              <a:rPr lang="en-US" dirty="0"/>
              <a:t>-the art of maximizing the amount </a:t>
            </a:r>
            <a:r>
              <a:rPr lang="en-US" dirty="0" smtClean="0"/>
              <a:t>of </a:t>
            </a:r>
            <a:r>
              <a:rPr lang="en-US" dirty="0"/>
              <a:t>work not done--is essential. </a:t>
            </a:r>
          </a:p>
          <a:p>
            <a:r>
              <a:rPr lang="en-US" dirty="0"/>
              <a:t>The best architectures, requirements, and designs </a:t>
            </a:r>
            <a:r>
              <a:rPr lang="en-US" dirty="0" smtClean="0"/>
              <a:t>emerge </a:t>
            </a:r>
            <a:r>
              <a:rPr lang="en-US" dirty="0"/>
              <a:t>from </a:t>
            </a:r>
            <a:r>
              <a:rPr lang="en-US" b="1" dirty="0"/>
              <a:t>self-organizing teams</a:t>
            </a:r>
            <a:r>
              <a:rPr lang="en-US" dirty="0"/>
              <a:t>. </a:t>
            </a:r>
          </a:p>
          <a:p>
            <a:r>
              <a:rPr lang="en-US" dirty="0"/>
              <a:t>At </a:t>
            </a:r>
            <a:r>
              <a:rPr lang="en-US" b="1" dirty="0"/>
              <a:t>regular</a:t>
            </a:r>
            <a:r>
              <a:rPr lang="en-US" dirty="0"/>
              <a:t> intervals, the team reflects on how </a:t>
            </a:r>
            <a:r>
              <a:rPr lang="en-US" dirty="0" smtClean="0"/>
              <a:t>to </a:t>
            </a:r>
            <a:r>
              <a:rPr lang="en-US" dirty="0"/>
              <a:t>become more effective, then tunes and adjusts </a:t>
            </a:r>
            <a:r>
              <a:rPr lang="en-US" dirty="0" smtClean="0"/>
              <a:t>its </a:t>
            </a:r>
            <a:r>
              <a:rPr lang="en-US" dirty="0"/>
              <a:t>behavior accordingly. </a:t>
            </a:r>
          </a:p>
          <a:p>
            <a:endParaRPr lang="hr-HR" dirty="0"/>
          </a:p>
        </p:txBody>
      </p:sp>
    </p:spTree>
    <p:extLst>
      <p:ext uri="{BB962C8B-B14F-4D97-AF65-F5344CB8AC3E}">
        <p14:creationId xmlns:p14="http://schemas.microsoft.com/office/powerpoint/2010/main" val="3579333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sz="4000" dirty="0"/>
              <a:t>Tradicionalni</a:t>
            </a:r>
            <a:r>
              <a:rPr lang="hr-HR" sz="4000" dirty="0">
                <a:solidFill>
                  <a:srgbClr val="83C937"/>
                </a:solidFill>
              </a:rPr>
              <a:t> </a:t>
            </a:r>
            <a:r>
              <a:rPr lang="hr-HR" sz="4000" dirty="0"/>
              <a:t>mediji</a:t>
            </a:r>
          </a:p>
        </p:txBody>
      </p:sp>
      <p:sp>
        <p:nvSpPr>
          <p:cNvPr id="3" name="Content Placeholder 2"/>
          <p:cNvSpPr>
            <a:spLocks noGrp="1"/>
          </p:cNvSpPr>
          <p:nvPr>
            <p:ph idx="1"/>
          </p:nvPr>
        </p:nvSpPr>
        <p:spPr>
          <a:xfrm>
            <a:off x="838200" y="1825624"/>
            <a:ext cx="10515600" cy="5705476"/>
          </a:xfrm>
        </p:spPr>
        <p:txBody>
          <a:bodyPr>
            <a:normAutofit/>
          </a:bodyPr>
          <a:lstStyle/>
          <a:p>
            <a:pPr marL="0" indent="0">
              <a:spcAft>
                <a:spcPts val="1200"/>
              </a:spcAft>
              <a:buNone/>
            </a:pPr>
            <a:r>
              <a:rPr lang="hr-HR" sz="4000" dirty="0"/>
              <a:t>Kralj – gospodin E-mail</a:t>
            </a:r>
          </a:p>
          <a:p>
            <a:pPr marL="0" indent="0">
              <a:spcAft>
                <a:spcPts val="1200"/>
              </a:spcAft>
              <a:buNone/>
            </a:pPr>
            <a:r>
              <a:rPr lang="hr-HR" sz="4000" dirty="0"/>
              <a:t>Kraljica – Word, Excel </a:t>
            </a:r>
          </a:p>
          <a:p>
            <a:pPr marL="0" indent="0">
              <a:spcAft>
                <a:spcPts val="1200"/>
              </a:spcAft>
              <a:buNone/>
            </a:pPr>
            <a:r>
              <a:rPr lang="hr-HR" sz="4000" dirty="0" err="1"/>
              <a:t>Ticketing</a:t>
            </a:r>
            <a:r>
              <a:rPr lang="hr-HR" sz="4000" dirty="0"/>
              <a:t> sustav i </a:t>
            </a:r>
            <a:r>
              <a:rPr lang="hr-HR" sz="4000" dirty="0" err="1"/>
              <a:t>reporti</a:t>
            </a:r>
            <a:endParaRPr lang="hr-HR" sz="4000" dirty="0"/>
          </a:p>
          <a:p>
            <a:pPr marL="0" indent="0">
              <a:spcAft>
                <a:spcPts val="1200"/>
              </a:spcAft>
              <a:buNone/>
            </a:pPr>
            <a:r>
              <a:rPr lang="hr-HR" sz="4000" dirty="0"/>
              <a:t>Telefon i </a:t>
            </a:r>
            <a:r>
              <a:rPr lang="hr-HR" sz="4000" dirty="0" err="1"/>
              <a:t>messanger</a:t>
            </a:r>
            <a:endParaRPr lang="hr-HR" sz="4000" dirty="0"/>
          </a:p>
          <a:p>
            <a:pPr marL="0" indent="0">
              <a:spcAft>
                <a:spcPts val="1200"/>
              </a:spcAft>
              <a:buNone/>
            </a:pPr>
            <a:r>
              <a:rPr lang="hr-HR" sz="4000" dirty="0" err="1"/>
              <a:t>Checkpoint</a:t>
            </a:r>
            <a:r>
              <a:rPr lang="hr-HR" sz="4000" dirty="0"/>
              <a:t> sastanci</a:t>
            </a:r>
          </a:p>
          <a:p>
            <a:pPr marL="0" indent="0">
              <a:spcAft>
                <a:spcPts val="1200"/>
              </a:spcAft>
              <a:buNone/>
            </a:pPr>
            <a:r>
              <a:rPr lang="hr-HR" sz="4000" dirty="0"/>
              <a:t>Face-to-face ‘demoliranje’</a:t>
            </a:r>
          </a:p>
          <a:p>
            <a:endParaRPr lang="hr-HR" sz="4000" dirty="0"/>
          </a:p>
        </p:txBody>
      </p:sp>
    </p:spTree>
    <p:extLst>
      <p:ext uri="{BB962C8B-B14F-4D97-AF65-F5344CB8AC3E}">
        <p14:creationId xmlns:p14="http://schemas.microsoft.com/office/powerpoint/2010/main" val="2441891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376917"/>
            <a:ext cx="7448550" cy="6338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5683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2159102" cy="1325563"/>
          </a:xfrm>
        </p:spPr>
        <p:txBody>
          <a:bodyPr/>
          <a:lstStyle/>
          <a:p>
            <a:r>
              <a:rPr lang="hr-HR" sz="4000" dirty="0" err="1" smtClean="0"/>
              <a:t>Kanban</a:t>
            </a:r>
            <a:endParaRPr lang="hr-HR" sz="4000" dirty="0"/>
          </a:p>
        </p:txBody>
      </p:sp>
      <p:sp>
        <p:nvSpPr>
          <p:cNvPr id="5" name="Content Placeholder 2"/>
          <p:cNvSpPr txBox="1">
            <a:spLocks/>
          </p:cNvSpPr>
          <p:nvPr/>
        </p:nvSpPr>
        <p:spPr>
          <a:xfrm>
            <a:off x="852475" y="1744952"/>
            <a:ext cx="1773201" cy="5842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sz="4000" b="1" dirty="0" smtClean="0"/>
              <a:t>Prakse:</a:t>
            </a:r>
            <a:endParaRPr lang="hr-HR" sz="4000" b="1" dirty="0"/>
          </a:p>
        </p:txBody>
      </p:sp>
      <p:sp>
        <p:nvSpPr>
          <p:cNvPr id="6" name="Content Placeholder 2"/>
          <p:cNvSpPr txBox="1">
            <a:spLocks/>
          </p:cNvSpPr>
          <p:nvPr/>
        </p:nvSpPr>
        <p:spPr>
          <a:xfrm>
            <a:off x="1460498" y="2329152"/>
            <a:ext cx="8315328" cy="56515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4000" dirty="0" smtClean="0"/>
              <a:t>Vizualizacija</a:t>
            </a:r>
          </a:p>
        </p:txBody>
      </p:sp>
      <p:sp>
        <p:nvSpPr>
          <p:cNvPr id="7" name="Content Placeholder 2"/>
          <p:cNvSpPr txBox="1">
            <a:spLocks/>
          </p:cNvSpPr>
          <p:nvPr/>
        </p:nvSpPr>
        <p:spPr>
          <a:xfrm>
            <a:off x="1879598" y="2894302"/>
            <a:ext cx="8315328" cy="56515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4000" dirty="0" smtClean="0"/>
              <a:t>Limitirati posao u tijeku (WIP)</a:t>
            </a:r>
          </a:p>
        </p:txBody>
      </p:sp>
      <p:sp>
        <p:nvSpPr>
          <p:cNvPr id="8" name="Content Placeholder 2"/>
          <p:cNvSpPr txBox="1">
            <a:spLocks/>
          </p:cNvSpPr>
          <p:nvPr/>
        </p:nvSpPr>
        <p:spPr>
          <a:xfrm>
            <a:off x="2269328" y="3597275"/>
            <a:ext cx="8315328" cy="56515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4000" dirty="0" smtClean="0"/>
              <a:t>Upravljanje tokom (JIT)</a:t>
            </a:r>
          </a:p>
        </p:txBody>
      </p:sp>
      <p:sp>
        <p:nvSpPr>
          <p:cNvPr id="9" name="Content Placeholder 2"/>
          <p:cNvSpPr txBox="1">
            <a:spLocks/>
          </p:cNvSpPr>
          <p:nvPr/>
        </p:nvSpPr>
        <p:spPr>
          <a:xfrm>
            <a:off x="2744784" y="4381500"/>
            <a:ext cx="8315328" cy="56515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4000" dirty="0" smtClean="0"/>
              <a:t>Eksplicitno objaviti pravila</a:t>
            </a:r>
          </a:p>
        </p:txBody>
      </p:sp>
      <p:sp>
        <p:nvSpPr>
          <p:cNvPr id="10" name="Content Placeholder 2"/>
          <p:cNvSpPr txBox="1">
            <a:spLocks/>
          </p:cNvSpPr>
          <p:nvPr/>
        </p:nvSpPr>
        <p:spPr>
          <a:xfrm>
            <a:off x="3082923" y="5137150"/>
            <a:ext cx="8315328" cy="56515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4000" dirty="0" smtClean="0"/>
              <a:t>Implementirati </a:t>
            </a:r>
            <a:r>
              <a:rPr lang="hr-HR" sz="4000" dirty="0" err="1" smtClean="0"/>
              <a:t>feedback</a:t>
            </a:r>
            <a:r>
              <a:rPr lang="hr-HR" sz="4000" dirty="0" smtClean="0"/>
              <a:t> točke</a:t>
            </a:r>
          </a:p>
        </p:txBody>
      </p:sp>
      <p:sp>
        <p:nvSpPr>
          <p:cNvPr id="11" name="Content Placeholder 2"/>
          <p:cNvSpPr txBox="1">
            <a:spLocks/>
          </p:cNvSpPr>
          <p:nvPr/>
        </p:nvSpPr>
        <p:spPr>
          <a:xfrm>
            <a:off x="3660772" y="5892870"/>
            <a:ext cx="8315328" cy="5651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4000" dirty="0" smtClean="0"/>
              <a:t>Poboljšati cjelinu eksperimentirajući</a:t>
            </a:r>
          </a:p>
        </p:txBody>
      </p:sp>
    </p:spTree>
    <p:extLst>
      <p:ext uri="{BB962C8B-B14F-4D97-AF65-F5344CB8AC3E}">
        <p14:creationId xmlns:p14="http://schemas.microsoft.com/office/powerpoint/2010/main" val="3322985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spTree>
    <p:extLst>
      <p:ext uri="{BB962C8B-B14F-4D97-AF65-F5344CB8AC3E}">
        <p14:creationId xmlns:p14="http://schemas.microsoft.com/office/powerpoint/2010/main" val="1558657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pPr marL="0" indent="0" algn="ctr">
              <a:buNone/>
            </a:pPr>
            <a:r>
              <a:rPr lang="hr-HR" dirty="0" smtClean="0"/>
              <a:t>Tranzicija je promjena kulture, trajat će, </a:t>
            </a:r>
          </a:p>
          <a:p>
            <a:pPr marL="0" indent="0" algn="ctr">
              <a:buNone/>
            </a:pPr>
            <a:r>
              <a:rPr lang="hr-HR" dirty="0" smtClean="0"/>
              <a:t>neće se svima svidjeti ali mora se dogoditi.</a:t>
            </a:r>
            <a:endParaRPr lang="hr-HR" dirty="0"/>
          </a:p>
        </p:txBody>
      </p:sp>
    </p:spTree>
    <p:extLst>
      <p:ext uri="{BB962C8B-B14F-4D97-AF65-F5344CB8AC3E}">
        <p14:creationId xmlns:p14="http://schemas.microsoft.com/office/powerpoint/2010/main" val="201630961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b="1" dirty="0"/>
              <a:t>Agilne metode u obrazovanju</a:t>
            </a:r>
            <a:endParaRPr lang="hr-HR" dirty="0"/>
          </a:p>
        </p:txBody>
      </p:sp>
      <p:sp>
        <p:nvSpPr>
          <p:cNvPr id="3" name="Subtitle 2"/>
          <p:cNvSpPr>
            <a:spLocks noGrp="1"/>
          </p:cNvSpPr>
          <p:nvPr>
            <p:ph type="subTitle" idx="1"/>
          </p:nvPr>
        </p:nvSpPr>
        <p:spPr/>
        <p:txBody>
          <a:bodyPr/>
          <a:lstStyle/>
          <a:p>
            <a:endParaRPr lang="hr-HR"/>
          </a:p>
        </p:txBody>
      </p:sp>
    </p:spTree>
    <p:extLst>
      <p:ext uri="{BB962C8B-B14F-4D97-AF65-F5344CB8AC3E}">
        <p14:creationId xmlns:p14="http://schemas.microsoft.com/office/powerpoint/2010/main" val="523254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hr-HR" b="1" dirty="0">
              <a:solidFill>
                <a:srgbClr val="83C937"/>
              </a:solidFill>
            </a:endParaRPr>
          </a:p>
        </p:txBody>
      </p:sp>
      <p:sp>
        <p:nvSpPr>
          <p:cNvPr id="3" name="Content Placeholder 2"/>
          <p:cNvSpPr>
            <a:spLocks noGrp="1"/>
          </p:cNvSpPr>
          <p:nvPr>
            <p:ph idx="1"/>
          </p:nvPr>
        </p:nvSpPr>
        <p:spPr/>
        <p:txBody>
          <a:bodyPr/>
          <a:lstStyle/>
          <a:p>
            <a:pPr marL="0" indent="0" algn="ctr">
              <a:buNone/>
            </a:pPr>
            <a:r>
              <a:rPr lang="hr-HR" dirty="0" smtClean="0"/>
              <a:t>Kako mi međusobno prenosimo znanje?</a:t>
            </a:r>
            <a:endParaRPr lang="hr-HR" dirty="0"/>
          </a:p>
        </p:txBody>
      </p:sp>
    </p:spTree>
    <p:extLst>
      <p:ext uri="{BB962C8B-B14F-4D97-AF65-F5344CB8AC3E}">
        <p14:creationId xmlns:p14="http://schemas.microsoft.com/office/powerpoint/2010/main" val="425822595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hr-HR" dirty="0"/>
          </a:p>
        </p:txBody>
      </p:sp>
      <p:sp>
        <p:nvSpPr>
          <p:cNvPr id="3" name="Content Placeholder 2"/>
          <p:cNvSpPr>
            <a:spLocks noGrp="1"/>
          </p:cNvSpPr>
          <p:nvPr>
            <p:ph idx="1"/>
          </p:nvPr>
        </p:nvSpPr>
        <p:spPr/>
        <p:txBody>
          <a:bodyPr/>
          <a:lstStyle/>
          <a:p>
            <a:pPr marL="0" indent="0">
              <a:buNone/>
            </a:pPr>
            <a:r>
              <a:rPr lang="hr-HR" dirty="0"/>
              <a:t>Sustavi uglavnom </a:t>
            </a:r>
            <a:r>
              <a:rPr lang="hr-HR" dirty="0">
                <a:latin typeface="+mj-lt"/>
                <a:ea typeface="+mj-ea"/>
                <a:cs typeface="+mj-cs"/>
              </a:rPr>
              <a:t>nagrađuju ljude za imanje </a:t>
            </a:r>
            <a:r>
              <a:rPr lang="hr-HR" b="1" dirty="0">
                <a:latin typeface="+mj-lt"/>
                <a:ea typeface="+mj-ea"/>
                <a:cs typeface="+mj-cs"/>
              </a:rPr>
              <a:t>znanja </a:t>
            </a:r>
            <a:r>
              <a:rPr lang="hr-HR" dirty="0"/>
              <a:t>a ne za </a:t>
            </a:r>
            <a:r>
              <a:rPr lang="hr-HR" dirty="0" smtClean="0"/>
              <a:t>dijeljenje znanja.</a:t>
            </a:r>
          </a:p>
          <a:p>
            <a:pPr marL="0" indent="0">
              <a:buNone/>
            </a:pPr>
            <a:endParaRPr lang="hr-HR" dirty="0"/>
          </a:p>
          <a:p>
            <a:pPr marL="0" indent="0">
              <a:buNone/>
            </a:pPr>
            <a:r>
              <a:rPr lang="hr-HR" dirty="0" smtClean="0"/>
              <a:t>…malo </a:t>
            </a:r>
            <a:r>
              <a:rPr lang="hr-HR" dirty="0"/>
              <a:t>se prijenosa znanja događa </a:t>
            </a:r>
            <a:r>
              <a:rPr lang="hr-HR" b="1" dirty="0">
                <a:latin typeface="+mj-lt"/>
                <a:ea typeface="+mj-ea"/>
                <a:cs typeface="+mj-cs"/>
              </a:rPr>
              <a:t>sustavno</a:t>
            </a:r>
          </a:p>
          <a:p>
            <a:pPr marL="0" indent="0">
              <a:buNone/>
            </a:pPr>
            <a:endParaRPr lang="hr-HR" dirty="0"/>
          </a:p>
          <a:p>
            <a:pPr marL="0" indent="0">
              <a:buNone/>
            </a:pPr>
            <a:r>
              <a:rPr lang="hr-HR" dirty="0" smtClean="0"/>
              <a:t>...događa </a:t>
            </a:r>
            <a:r>
              <a:rPr lang="hr-HR" dirty="0"/>
              <a:t>se po inicijativi </a:t>
            </a:r>
            <a:r>
              <a:rPr lang="hr-HR" dirty="0" smtClean="0"/>
              <a:t>pojedinih ljudi, </a:t>
            </a:r>
            <a:r>
              <a:rPr lang="hr-HR" dirty="0"/>
              <a:t>ali </a:t>
            </a:r>
            <a:r>
              <a:rPr lang="hr-HR" b="1" dirty="0"/>
              <a:t>nemamo sustavnog prijenosa znanja </a:t>
            </a:r>
            <a:r>
              <a:rPr lang="hr-HR" dirty="0"/>
              <a:t>što je </a:t>
            </a:r>
            <a:r>
              <a:rPr lang="hr-HR" b="1" dirty="0">
                <a:latin typeface="+mj-lt"/>
                <a:ea typeface="+mj-ea"/>
                <a:cs typeface="+mj-cs"/>
              </a:rPr>
              <a:t>katastrofalno</a:t>
            </a:r>
            <a:r>
              <a:rPr lang="hr-HR" dirty="0"/>
              <a:t>. </a:t>
            </a:r>
          </a:p>
        </p:txBody>
      </p:sp>
    </p:spTree>
    <p:extLst>
      <p:ext uri="{BB962C8B-B14F-4D97-AF65-F5344CB8AC3E}">
        <p14:creationId xmlns:p14="http://schemas.microsoft.com/office/powerpoint/2010/main" val="3208081289"/>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pic>
        <p:nvPicPr>
          <p:cNvPr id="4" name="Picture 3"/>
          <p:cNvPicPr>
            <a:picLocks noChangeAspect="1"/>
          </p:cNvPicPr>
          <p:nvPr/>
        </p:nvPicPr>
        <p:blipFill>
          <a:blip r:embed="rId3"/>
          <a:stretch>
            <a:fillRect/>
          </a:stretch>
        </p:blipFill>
        <p:spPr>
          <a:xfrm>
            <a:off x="838200" y="417271"/>
            <a:ext cx="10515600" cy="5915025"/>
          </a:xfrm>
          <a:prstGeom prst="rect">
            <a:avLst/>
          </a:prstGeom>
        </p:spPr>
      </p:pic>
    </p:spTree>
    <p:extLst>
      <p:ext uri="{BB962C8B-B14F-4D97-AF65-F5344CB8AC3E}">
        <p14:creationId xmlns:p14="http://schemas.microsoft.com/office/powerpoint/2010/main" val="979507302"/>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3297"/>
            <a:ext cx="10515600" cy="1325563"/>
          </a:xfrm>
        </p:spPr>
        <p:txBody>
          <a:bodyPr>
            <a:normAutofit/>
          </a:bodyPr>
          <a:lstStyle/>
          <a:p>
            <a:pPr algn="ctr"/>
            <a:r>
              <a:rPr lang="hr-HR" sz="5400" b="1" dirty="0" smtClean="0"/>
              <a:t>SCRUM</a:t>
            </a:r>
            <a:endParaRPr lang="hr-HR" sz="5400" b="1" dirty="0"/>
          </a:p>
        </p:txBody>
      </p:sp>
      <p:sp>
        <p:nvSpPr>
          <p:cNvPr id="3" name="Content Placeholder 2"/>
          <p:cNvSpPr>
            <a:spLocks noGrp="1"/>
          </p:cNvSpPr>
          <p:nvPr>
            <p:ph idx="1"/>
          </p:nvPr>
        </p:nvSpPr>
        <p:spPr/>
        <p:txBody>
          <a:bodyPr/>
          <a:lstStyle/>
          <a:p>
            <a:endParaRPr lang="hr-HR" i="1" dirty="0"/>
          </a:p>
        </p:txBody>
      </p:sp>
    </p:spTree>
    <p:extLst>
      <p:ext uri="{BB962C8B-B14F-4D97-AF65-F5344CB8AC3E}">
        <p14:creationId xmlns:p14="http://schemas.microsoft.com/office/powerpoint/2010/main" val="619159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pic>
        <p:nvPicPr>
          <p:cNvPr id="4" name="Picture 3"/>
          <p:cNvPicPr>
            <a:picLocks noChangeAspect="1"/>
          </p:cNvPicPr>
          <p:nvPr/>
        </p:nvPicPr>
        <p:blipFill>
          <a:blip r:embed="rId2"/>
          <a:stretch>
            <a:fillRect/>
          </a:stretch>
        </p:blipFill>
        <p:spPr>
          <a:xfrm>
            <a:off x="1969661" y="475843"/>
            <a:ext cx="7968830" cy="5794329"/>
          </a:xfrm>
          <a:prstGeom prst="rect">
            <a:avLst/>
          </a:prstGeom>
        </p:spPr>
      </p:pic>
    </p:spTree>
    <p:extLst>
      <p:ext uri="{BB962C8B-B14F-4D97-AF65-F5344CB8AC3E}">
        <p14:creationId xmlns:p14="http://schemas.microsoft.com/office/powerpoint/2010/main" val="662868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pic>
        <p:nvPicPr>
          <p:cNvPr id="4" name="Picture 3"/>
          <p:cNvPicPr>
            <a:picLocks noChangeAspect="1"/>
          </p:cNvPicPr>
          <p:nvPr/>
        </p:nvPicPr>
        <p:blipFill>
          <a:blip r:embed="rId2"/>
          <a:stretch>
            <a:fillRect/>
          </a:stretch>
        </p:blipFill>
        <p:spPr>
          <a:xfrm>
            <a:off x="3109912" y="1971675"/>
            <a:ext cx="5972175" cy="2914650"/>
          </a:xfrm>
          <a:prstGeom prst="rect">
            <a:avLst/>
          </a:prstGeom>
        </p:spPr>
      </p:pic>
    </p:spTree>
    <p:extLst>
      <p:ext uri="{BB962C8B-B14F-4D97-AF65-F5344CB8AC3E}">
        <p14:creationId xmlns:p14="http://schemas.microsoft.com/office/powerpoint/2010/main" val="2649833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pic>
        <p:nvPicPr>
          <p:cNvPr id="6" name="Picture 5"/>
          <p:cNvPicPr>
            <a:picLocks noChangeAspect="1"/>
          </p:cNvPicPr>
          <p:nvPr/>
        </p:nvPicPr>
        <p:blipFill>
          <a:blip r:embed="rId2"/>
          <a:stretch>
            <a:fillRect/>
          </a:stretch>
        </p:blipFill>
        <p:spPr>
          <a:xfrm>
            <a:off x="2527300" y="126742"/>
            <a:ext cx="6538381" cy="6050221"/>
          </a:xfrm>
          <a:prstGeom prst="rect">
            <a:avLst/>
          </a:prstGeom>
        </p:spPr>
      </p:pic>
    </p:spTree>
    <p:extLst>
      <p:ext uri="{BB962C8B-B14F-4D97-AF65-F5344CB8AC3E}">
        <p14:creationId xmlns:p14="http://schemas.microsoft.com/office/powerpoint/2010/main" val="24766110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dirty="0" err="1"/>
              <a:t>Scrum</a:t>
            </a:r>
            <a:r>
              <a:rPr lang="hr-HR" dirty="0"/>
              <a:t> </a:t>
            </a:r>
            <a:r>
              <a:rPr lang="hr-HR" b="1" dirty="0"/>
              <a:t>uloge</a:t>
            </a:r>
          </a:p>
        </p:txBody>
      </p:sp>
      <p:sp>
        <p:nvSpPr>
          <p:cNvPr id="5" name="AutoShape 2" descr="http://enfocus-solutions.mystagingwebsite.com/wp-content/uploads/2012/09/scrum.jpeg"/>
          <p:cNvSpPr>
            <a:spLocks noGrp="1" noChangeAspect="1" noChangeArrowheads="1"/>
          </p:cNvSpPr>
          <p:nvPr>
            <p:ph idx="1"/>
          </p:nvPr>
        </p:nvSpPr>
        <p:spPr bwMode="auto">
          <a:xfrm>
            <a:off x="3388973" y="3250518"/>
            <a:ext cx="2485622" cy="4736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hr-HR" dirty="0" err="1" smtClean="0"/>
              <a:t>Scrum</a:t>
            </a:r>
            <a:r>
              <a:rPr lang="hr-HR" dirty="0" smtClean="0"/>
              <a:t> </a:t>
            </a:r>
            <a:r>
              <a:rPr lang="hr-HR" dirty="0" err="1" smtClean="0"/>
              <a:t>master</a:t>
            </a:r>
            <a:endParaRPr lang="hr-HR" dirty="0" smtClean="0"/>
          </a:p>
          <a:p>
            <a:pPr marL="0" indent="0">
              <a:buNone/>
            </a:pPr>
            <a:endParaRPr lang="hr-HR" dirty="0"/>
          </a:p>
        </p:txBody>
      </p:sp>
      <p:pic>
        <p:nvPicPr>
          <p:cNvPr id="3" name="Picture 2"/>
          <p:cNvPicPr>
            <a:picLocks noChangeAspect="1"/>
          </p:cNvPicPr>
          <p:nvPr/>
        </p:nvPicPr>
        <p:blipFill>
          <a:blip r:embed="rId3"/>
          <a:stretch>
            <a:fillRect/>
          </a:stretch>
        </p:blipFill>
        <p:spPr>
          <a:xfrm>
            <a:off x="7497015" y="2129343"/>
            <a:ext cx="721852" cy="1121175"/>
          </a:xfrm>
          <a:prstGeom prst="rect">
            <a:avLst/>
          </a:prstGeom>
        </p:spPr>
      </p:pic>
      <p:sp>
        <p:nvSpPr>
          <p:cNvPr id="6" name="AutoShape 2" descr="http://enfocus-solutions.mystagingwebsite.com/wp-content/uploads/2012/09/scrum.jpeg"/>
          <p:cNvSpPr txBox="1">
            <a:spLocks noChangeAspect="1" noChangeArrowheads="1"/>
          </p:cNvSpPr>
          <p:nvPr/>
        </p:nvSpPr>
        <p:spPr bwMode="auto">
          <a:xfrm>
            <a:off x="6615130" y="3250518"/>
            <a:ext cx="2485622" cy="4736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dirty="0" err="1" smtClean="0"/>
              <a:t>Product</a:t>
            </a:r>
            <a:r>
              <a:rPr lang="hr-HR" dirty="0"/>
              <a:t> </a:t>
            </a:r>
            <a:r>
              <a:rPr lang="hr-HR" dirty="0" err="1" smtClean="0"/>
              <a:t>owner</a:t>
            </a:r>
            <a:endParaRPr lang="hr-HR" dirty="0" smtClean="0"/>
          </a:p>
          <a:p>
            <a:pPr marL="0" indent="0">
              <a:buFont typeface="Arial" panose="020B0604020202020204" pitchFamily="34" charset="0"/>
              <a:buNone/>
            </a:pPr>
            <a:endParaRPr lang="hr-HR" dirty="0"/>
          </a:p>
        </p:txBody>
      </p:sp>
      <p:sp>
        <p:nvSpPr>
          <p:cNvPr id="7" name="AutoShape 2" descr="http://enfocus-solutions.mystagingwebsite.com/wp-content/uploads/2012/09/scrum.jpeg"/>
          <p:cNvSpPr txBox="1">
            <a:spLocks noChangeAspect="1" noChangeArrowheads="1"/>
          </p:cNvSpPr>
          <p:nvPr/>
        </p:nvSpPr>
        <p:spPr bwMode="auto">
          <a:xfrm>
            <a:off x="5731099" y="5414539"/>
            <a:ext cx="1008845" cy="4379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dirty="0" smtClean="0"/>
              <a:t>Team</a:t>
            </a:r>
          </a:p>
        </p:txBody>
      </p:sp>
      <p:pic>
        <p:nvPicPr>
          <p:cNvPr id="8" name="Picture 7"/>
          <p:cNvPicPr>
            <a:picLocks noChangeAspect="1"/>
          </p:cNvPicPr>
          <p:nvPr/>
        </p:nvPicPr>
        <p:blipFill>
          <a:blip r:embed="rId3"/>
          <a:stretch>
            <a:fillRect/>
          </a:stretch>
        </p:blipFill>
        <p:spPr>
          <a:xfrm>
            <a:off x="4270858" y="2129343"/>
            <a:ext cx="721852" cy="1121175"/>
          </a:xfrm>
          <a:prstGeom prst="rect">
            <a:avLst/>
          </a:prstGeom>
        </p:spPr>
      </p:pic>
      <p:pic>
        <p:nvPicPr>
          <p:cNvPr id="9" name="Picture 8"/>
          <p:cNvPicPr>
            <a:picLocks noChangeAspect="1"/>
          </p:cNvPicPr>
          <p:nvPr/>
        </p:nvPicPr>
        <p:blipFill>
          <a:blip r:embed="rId3"/>
          <a:stretch>
            <a:fillRect/>
          </a:stretch>
        </p:blipFill>
        <p:spPr>
          <a:xfrm>
            <a:off x="5874595" y="4293364"/>
            <a:ext cx="721852" cy="1121175"/>
          </a:xfrm>
          <a:prstGeom prst="rect">
            <a:avLst/>
          </a:prstGeom>
        </p:spPr>
      </p:pic>
      <p:pic>
        <p:nvPicPr>
          <p:cNvPr id="10" name="Picture 9"/>
          <p:cNvPicPr>
            <a:picLocks noChangeAspect="1"/>
          </p:cNvPicPr>
          <p:nvPr/>
        </p:nvPicPr>
        <p:blipFill>
          <a:blip r:embed="rId3"/>
          <a:stretch>
            <a:fillRect/>
          </a:stretch>
        </p:blipFill>
        <p:spPr>
          <a:xfrm>
            <a:off x="6615130" y="4293364"/>
            <a:ext cx="721852" cy="1121175"/>
          </a:xfrm>
          <a:prstGeom prst="rect">
            <a:avLst/>
          </a:prstGeom>
        </p:spPr>
      </p:pic>
      <p:pic>
        <p:nvPicPr>
          <p:cNvPr id="11" name="Picture 10"/>
          <p:cNvPicPr>
            <a:picLocks noChangeAspect="1"/>
          </p:cNvPicPr>
          <p:nvPr/>
        </p:nvPicPr>
        <p:blipFill>
          <a:blip r:embed="rId3"/>
          <a:stretch>
            <a:fillRect/>
          </a:stretch>
        </p:blipFill>
        <p:spPr>
          <a:xfrm>
            <a:off x="5134060" y="4293364"/>
            <a:ext cx="721852" cy="1121175"/>
          </a:xfrm>
          <a:prstGeom prst="rect">
            <a:avLst/>
          </a:prstGeom>
        </p:spPr>
      </p:pic>
      <p:sp>
        <p:nvSpPr>
          <p:cNvPr id="4" name="Oval 3"/>
          <p:cNvSpPr/>
          <p:nvPr/>
        </p:nvSpPr>
        <p:spPr>
          <a:xfrm>
            <a:off x="2678806" y="1690688"/>
            <a:ext cx="6915956" cy="4259351"/>
          </a:xfrm>
          <a:prstGeom prst="ellipse">
            <a:avLst/>
          </a:prstGeom>
          <a:no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pic>
        <p:nvPicPr>
          <p:cNvPr id="14" name="Picture 13"/>
          <p:cNvPicPr>
            <a:picLocks noChangeAspect="1"/>
          </p:cNvPicPr>
          <p:nvPr/>
        </p:nvPicPr>
        <p:blipFill>
          <a:blip r:embed="rId4"/>
          <a:stretch>
            <a:fillRect/>
          </a:stretch>
        </p:blipFill>
        <p:spPr>
          <a:xfrm>
            <a:off x="2895158" y="3934565"/>
            <a:ext cx="1736626" cy="1698964"/>
          </a:xfrm>
          <a:prstGeom prst="rect">
            <a:avLst/>
          </a:prstGeom>
        </p:spPr>
      </p:pic>
      <p:sp>
        <p:nvSpPr>
          <p:cNvPr id="15" name="TextBox 14"/>
          <p:cNvSpPr txBox="1"/>
          <p:nvPr/>
        </p:nvSpPr>
        <p:spPr>
          <a:xfrm rot="21343823">
            <a:off x="2993537" y="4652424"/>
            <a:ext cx="1539868" cy="369332"/>
          </a:xfrm>
          <a:prstGeom prst="rect">
            <a:avLst/>
          </a:prstGeom>
          <a:noFill/>
        </p:spPr>
        <p:txBody>
          <a:bodyPr wrap="square" rtlCol="0">
            <a:spAutoFit/>
          </a:bodyPr>
          <a:lstStyle/>
          <a:p>
            <a:r>
              <a:rPr lang="hr-HR" dirty="0" smtClean="0">
                <a:latin typeface="Comic Sans MS" panose="030F0702030302020204" pitchFamily="66" charset="0"/>
              </a:rPr>
              <a:t>Team </a:t>
            </a:r>
            <a:r>
              <a:rPr lang="hr-HR" dirty="0" err="1" smtClean="0">
                <a:latin typeface="Comic Sans MS" panose="030F0702030302020204" pitchFamily="66" charset="0"/>
              </a:rPr>
              <a:t>Work</a:t>
            </a:r>
            <a:endParaRPr lang="hr-HR" dirty="0">
              <a:latin typeface="Comic Sans MS" panose="030F0702030302020204" pitchFamily="66" charset="0"/>
            </a:endParaRPr>
          </a:p>
        </p:txBody>
      </p:sp>
    </p:spTree>
    <p:extLst>
      <p:ext uri="{BB962C8B-B14F-4D97-AF65-F5344CB8AC3E}">
        <p14:creationId xmlns:p14="http://schemas.microsoft.com/office/powerpoint/2010/main" val="3281390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500"/>
                                        <p:tgtEl>
                                          <p:spTgt spid="4"/>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4" grpId="0" animBg="1"/>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 name="Content Placeholder 3"/>
          <p:cNvPicPr>
            <a:picLocks noGrp="1" noChangeAspect="1"/>
          </p:cNvPicPr>
          <p:nvPr>
            <p:ph idx="1"/>
          </p:nvPr>
        </p:nvPicPr>
        <p:blipFill>
          <a:blip r:embed="rId2"/>
          <a:stretch>
            <a:fillRect/>
          </a:stretch>
        </p:blipFill>
        <p:spPr>
          <a:xfrm>
            <a:off x="226916" y="1546996"/>
            <a:ext cx="11738167" cy="4185299"/>
          </a:xfrm>
          <a:prstGeom prst="rect">
            <a:avLst/>
          </a:prstGeom>
        </p:spPr>
      </p:pic>
    </p:spTree>
    <p:extLst>
      <p:ext uri="{BB962C8B-B14F-4D97-AF65-F5344CB8AC3E}">
        <p14:creationId xmlns:p14="http://schemas.microsoft.com/office/powerpoint/2010/main" val="18288781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spTree>
    <p:extLst>
      <p:ext uri="{BB962C8B-B14F-4D97-AF65-F5344CB8AC3E}">
        <p14:creationId xmlns:p14="http://schemas.microsoft.com/office/powerpoint/2010/main" val="3066585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clrChange>
              <a:clrFrom>
                <a:srgbClr val="000000"/>
              </a:clrFrom>
              <a:clrTo>
                <a:srgbClr val="000000">
                  <a:alpha val="0"/>
                </a:srgbClr>
              </a:clrTo>
            </a:clrChange>
            <a:lum bright="10000"/>
            <a:extLst>
              <a:ext uri="{28A0092B-C50C-407E-A947-70E740481C1C}">
                <a14:useLocalDpi xmlns:a14="http://schemas.microsoft.com/office/drawing/2010/main" val="0"/>
              </a:ext>
            </a:extLst>
          </a:blip>
          <a:stretch>
            <a:fillRect/>
          </a:stretch>
        </p:blipFill>
        <p:spPr>
          <a:xfrm>
            <a:off x="3333037" y="1997314"/>
            <a:ext cx="5696663" cy="2536585"/>
          </a:xfrm>
          <a:prstGeom prst="rect">
            <a:avLst/>
          </a:prstGeom>
          <a:noFill/>
        </p:spPr>
      </p:pic>
    </p:spTree>
    <p:extLst>
      <p:ext uri="{BB962C8B-B14F-4D97-AF65-F5344CB8AC3E}">
        <p14:creationId xmlns:p14="http://schemas.microsoft.com/office/powerpoint/2010/main" val="1506695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pic>
        <p:nvPicPr>
          <p:cNvPr id="4" name="Picture 3"/>
          <p:cNvPicPr>
            <a:picLocks noChangeAspect="1"/>
          </p:cNvPicPr>
          <p:nvPr/>
        </p:nvPicPr>
        <p:blipFill>
          <a:blip r:embed="rId2"/>
          <a:stretch>
            <a:fillRect/>
          </a:stretch>
        </p:blipFill>
        <p:spPr>
          <a:xfrm>
            <a:off x="365125" y="905796"/>
            <a:ext cx="10966904" cy="4848726"/>
          </a:xfrm>
          <a:prstGeom prst="rect">
            <a:avLst/>
          </a:prstGeom>
        </p:spPr>
      </p:pic>
    </p:spTree>
    <p:extLst>
      <p:ext uri="{BB962C8B-B14F-4D97-AF65-F5344CB8AC3E}">
        <p14:creationId xmlns:p14="http://schemas.microsoft.com/office/powerpoint/2010/main" val="1355834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hr-HR" b="1" dirty="0" err="1" smtClean="0">
                <a:solidFill>
                  <a:srgbClr val="83C937"/>
                </a:solidFill>
              </a:rPr>
              <a:t>Planning</a:t>
            </a:r>
            <a:r>
              <a:rPr lang="hr-HR" b="1" dirty="0" smtClean="0">
                <a:solidFill>
                  <a:srgbClr val="83C937"/>
                </a:solidFill>
              </a:rPr>
              <a:t> </a:t>
            </a:r>
            <a:r>
              <a:rPr lang="hr-HR" b="1" dirty="0" err="1" smtClean="0">
                <a:solidFill>
                  <a:srgbClr val="83C937"/>
                </a:solidFill>
              </a:rPr>
              <a:t>meeting</a:t>
            </a:r>
            <a:r>
              <a:rPr lang="hr-HR" b="1" dirty="0" smtClean="0">
                <a:solidFill>
                  <a:srgbClr val="83C937"/>
                </a:solidFill>
              </a:rPr>
              <a:t> 1</a:t>
            </a:r>
            <a:endParaRPr lang="hr-HR" dirty="0"/>
          </a:p>
        </p:txBody>
      </p:sp>
      <p:sp>
        <p:nvSpPr>
          <p:cNvPr id="3" name="Content Placeholder 2"/>
          <p:cNvSpPr>
            <a:spLocks noGrp="1"/>
          </p:cNvSpPr>
          <p:nvPr>
            <p:ph idx="1"/>
          </p:nvPr>
        </p:nvSpPr>
        <p:spPr>
          <a:xfrm>
            <a:off x="838200" y="1325563"/>
            <a:ext cx="10515600" cy="5032376"/>
          </a:xfrm>
        </p:spPr>
        <p:txBody>
          <a:bodyPr>
            <a:noAutofit/>
          </a:bodyPr>
          <a:lstStyle/>
          <a:p>
            <a:pPr marL="0" indent="0" algn="ctr">
              <a:buNone/>
            </a:pPr>
            <a:r>
              <a:rPr lang="hr-HR" dirty="0" smtClean="0"/>
              <a:t>Kada: Prvi dan sprinta</a:t>
            </a:r>
          </a:p>
          <a:p>
            <a:pPr marL="0" indent="0" algn="ctr">
              <a:buNone/>
            </a:pPr>
            <a:endParaRPr lang="hr-HR" sz="1800" dirty="0"/>
          </a:p>
          <a:p>
            <a:pPr marL="0" indent="0" algn="ctr">
              <a:buNone/>
            </a:pPr>
            <a:r>
              <a:rPr lang="hr-HR" dirty="0" smtClean="0"/>
              <a:t>Tko: </a:t>
            </a:r>
            <a:r>
              <a:rPr lang="hr-HR" dirty="0"/>
              <a:t>Tim, </a:t>
            </a:r>
            <a:r>
              <a:rPr lang="hr-HR" dirty="0" err="1"/>
              <a:t>Product</a:t>
            </a:r>
            <a:r>
              <a:rPr lang="hr-HR" dirty="0"/>
              <a:t> </a:t>
            </a:r>
            <a:r>
              <a:rPr lang="hr-HR" dirty="0" err="1"/>
              <a:t>Owner</a:t>
            </a:r>
            <a:r>
              <a:rPr lang="hr-HR" dirty="0"/>
              <a:t>, </a:t>
            </a:r>
            <a:r>
              <a:rPr lang="hr-HR" dirty="0" err="1"/>
              <a:t>Scrum</a:t>
            </a:r>
            <a:r>
              <a:rPr lang="hr-HR" dirty="0"/>
              <a:t> Master</a:t>
            </a:r>
            <a:endParaRPr lang="hr-HR" dirty="0" smtClean="0"/>
          </a:p>
          <a:p>
            <a:pPr marL="0" indent="0" algn="ctr">
              <a:buNone/>
            </a:pPr>
            <a:endParaRPr lang="hr-HR" sz="1800" b="1" dirty="0"/>
          </a:p>
          <a:p>
            <a:pPr marL="0" indent="0" algn="ctr">
              <a:buNone/>
            </a:pPr>
            <a:r>
              <a:rPr lang="hr-HR" b="1" dirty="0" smtClean="0"/>
              <a:t>ŠTO</a:t>
            </a:r>
            <a:r>
              <a:rPr lang="hr-HR" dirty="0" smtClean="0"/>
              <a:t> će se graditi u sljedećem sprintu?</a:t>
            </a:r>
          </a:p>
          <a:p>
            <a:pPr marL="0" indent="0" algn="ctr">
              <a:buNone/>
            </a:pPr>
            <a:endParaRPr lang="hr-HR" sz="1800" dirty="0"/>
          </a:p>
          <a:p>
            <a:pPr marL="0" indent="0" algn="ctr">
              <a:buNone/>
            </a:pPr>
            <a:r>
              <a:rPr lang="hr-HR" dirty="0" err="1" smtClean="0"/>
              <a:t>Product</a:t>
            </a:r>
            <a:r>
              <a:rPr lang="hr-HR" dirty="0" smtClean="0"/>
              <a:t> </a:t>
            </a:r>
            <a:r>
              <a:rPr lang="hr-HR" dirty="0" err="1" smtClean="0"/>
              <a:t>Owner</a:t>
            </a:r>
            <a:r>
              <a:rPr lang="hr-HR" dirty="0" smtClean="0"/>
              <a:t> donosi zahtjeve i rizike, te sve detalje</a:t>
            </a:r>
          </a:p>
          <a:p>
            <a:pPr marL="0" indent="0" algn="ctr">
              <a:buNone/>
            </a:pPr>
            <a:endParaRPr lang="hr-HR" sz="1800" dirty="0"/>
          </a:p>
          <a:p>
            <a:pPr marL="0" indent="0" algn="ctr">
              <a:buNone/>
            </a:pPr>
            <a:r>
              <a:rPr lang="hr-HR" dirty="0" smtClean="0"/>
              <a:t>Dogovara se </a:t>
            </a:r>
            <a:r>
              <a:rPr lang="hr-HR" b="1" dirty="0" smtClean="0"/>
              <a:t>CILJ</a:t>
            </a:r>
            <a:r>
              <a:rPr lang="hr-HR" dirty="0" smtClean="0"/>
              <a:t> sprinta</a:t>
            </a:r>
          </a:p>
          <a:p>
            <a:pPr marL="0" indent="0" algn="ctr">
              <a:buNone/>
            </a:pPr>
            <a:endParaRPr lang="hr-HR" sz="1800" dirty="0"/>
          </a:p>
          <a:p>
            <a:pPr marL="0" indent="0" algn="ctr">
              <a:buNone/>
            </a:pPr>
            <a:r>
              <a:rPr lang="hr-HR" dirty="0" smtClean="0"/>
              <a:t>Sastanak završava u trenutku kada tim ima dovoljno informacija</a:t>
            </a:r>
          </a:p>
          <a:p>
            <a:pPr marL="0" indent="0" algn="ctr">
              <a:buNone/>
            </a:pPr>
            <a:r>
              <a:rPr lang="hr-HR" dirty="0" smtClean="0"/>
              <a:t>(cca </a:t>
            </a:r>
            <a:r>
              <a:rPr lang="hr-HR" b="1" dirty="0" smtClean="0"/>
              <a:t>2h</a:t>
            </a:r>
            <a:r>
              <a:rPr lang="hr-HR" dirty="0" smtClean="0"/>
              <a:t> na 2 tjedna sprinta)</a:t>
            </a:r>
            <a:endParaRPr lang="hr-HR" dirty="0"/>
          </a:p>
        </p:txBody>
      </p:sp>
    </p:spTree>
    <p:extLst>
      <p:ext uri="{BB962C8B-B14F-4D97-AF65-F5344CB8AC3E}">
        <p14:creationId xmlns:p14="http://schemas.microsoft.com/office/powerpoint/2010/main" val="5887037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hr-HR" b="1" dirty="0" err="1" smtClean="0">
                <a:solidFill>
                  <a:srgbClr val="83C937"/>
                </a:solidFill>
              </a:rPr>
              <a:t>Planning</a:t>
            </a:r>
            <a:r>
              <a:rPr lang="hr-HR" b="1" dirty="0" smtClean="0">
                <a:solidFill>
                  <a:srgbClr val="83C937"/>
                </a:solidFill>
              </a:rPr>
              <a:t> </a:t>
            </a:r>
            <a:r>
              <a:rPr lang="hr-HR" b="1" dirty="0" err="1" smtClean="0">
                <a:solidFill>
                  <a:srgbClr val="83C937"/>
                </a:solidFill>
              </a:rPr>
              <a:t>meeting</a:t>
            </a:r>
            <a:r>
              <a:rPr lang="hr-HR" b="1" dirty="0" smtClean="0">
                <a:solidFill>
                  <a:srgbClr val="83C937"/>
                </a:solidFill>
              </a:rPr>
              <a:t> 2</a:t>
            </a:r>
            <a:endParaRPr lang="hr-HR" dirty="0"/>
          </a:p>
        </p:txBody>
      </p:sp>
      <p:sp>
        <p:nvSpPr>
          <p:cNvPr id="3" name="Content Placeholder 2"/>
          <p:cNvSpPr>
            <a:spLocks noGrp="1"/>
          </p:cNvSpPr>
          <p:nvPr>
            <p:ph idx="1"/>
          </p:nvPr>
        </p:nvSpPr>
        <p:spPr>
          <a:xfrm>
            <a:off x="838200" y="1325564"/>
            <a:ext cx="10515600" cy="4585380"/>
          </a:xfrm>
        </p:spPr>
        <p:txBody>
          <a:bodyPr>
            <a:noAutofit/>
          </a:bodyPr>
          <a:lstStyle/>
          <a:p>
            <a:pPr marL="0" indent="0" algn="ctr">
              <a:buNone/>
            </a:pPr>
            <a:r>
              <a:rPr lang="hr-HR" sz="3600" dirty="0" smtClean="0"/>
              <a:t>Kada: Prvi dan sprinta</a:t>
            </a:r>
          </a:p>
          <a:p>
            <a:pPr marL="0" indent="0" algn="ctr">
              <a:buNone/>
            </a:pPr>
            <a:endParaRPr lang="hr-HR" sz="1800" dirty="0"/>
          </a:p>
          <a:p>
            <a:pPr marL="0" indent="0" algn="ctr">
              <a:buNone/>
            </a:pPr>
            <a:r>
              <a:rPr lang="hr-HR" sz="3600" dirty="0" smtClean="0"/>
              <a:t>Tko: Odvija se </a:t>
            </a:r>
            <a:r>
              <a:rPr lang="hr-HR" sz="3600" b="1" dirty="0" smtClean="0"/>
              <a:t>bez</a:t>
            </a:r>
            <a:r>
              <a:rPr lang="hr-HR" sz="3600" dirty="0" smtClean="0"/>
              <a:t> </a:t>
            </a:r>
            <a:r>
              <a:rPr lang="hr-HR" sz="3600" dirty="0" err="1" smtClean="0"/>
              <a:t>Product</a:t>
            </a:r>
            <a:r>
              <a:rPr lang="hr-HR" sz="3600" dirty="0" smtClean="0"/>
              <a:t> </a:t>
            </a:r>
            <a:r>
              <a:rPr lang="hr-HR" sz="3600" dirty="0" err="1" smtClean="0"/>
              <a:t>Ownera</a:t>
            </a:r>
            <a:endParaRPr lang="hr-HR" sz="3600" dirty="0" smtClean="0"/>
          </a:p>
          <a:p>
            <a:pPr marL="0" indent="0" algn="ctr">
              <a:buNone/>
            </a:pPr>
            <a:endParaRPr lang="hr-HR" sz="1800" dirty="0"/>
          </a:p>
          <a:p>
            <a:pPr marL="0" indent="0" algn="ctr">
              <a:buNone/>
            </a:pPr>
            <a:r>
              <a:rPr lang="hr-HR" sz="3600" dirty="0" smtClean="0"/>
              <a:t>Tim dogovara </a:t>
            </a:r>
            <a:r>
              <a:rPr lang="hr-HR" sz="3600" b="1" dirty="0" smtClean="0"/>
              <a:t>KAKO </a:t>
            </a:r>
            <a:r>
              <a:rPr lang="hr-HR" sz="3600" dirty="0" smtClean="0"/>
              <a:t>će ispuniti ciljeve</a:t>
            </a:r>
          </a:p>
          <a:p>
            <a:pPr marL="0" indent="0" algn="ctr">
              <a:buNone/>
            </a:pPr>
            <a:endParaRPr lang="hr-HR" sz="2000" dirty="0"/>
          </a:p>
          <a:p>
            <a:pPr marL="0" indent="0" algn="ctr">
              <a:buNone/>
            </a:pPr>
            <a:r>
              <a:rPr lang="hr-HR" sz="3600" dirty="0" smtClean="0"/>
              <a:t>Izgrađuje se </a:t>
            </a:r>
            <a:r>
              <a:rPr lang="hr-HR" sz="3600" b="1" dirty="0" smtClean="0"/>
              <a:t>Sprint </a:t>
            </a:r>
            <a:r>
              <a:rPr lang="hr-HR" sz="3600" b="1" dirty="0" err="1" smtClean="0"/>
              <a:t>Backlog</a:t>
            </a:r>
            <a:r>
              <a:rPr lang="hr-HR" sz="3600" dirty="0" smtClean="0"/>
              <a:t>, posao razbijen na </a:t>
            </a:r>
            <a:r>
              <a:rPr lang="hr-HR" sz="3600" dirty="0" err="1" smtClean="0"/>
              <a:t>taskove</a:t>
            </a:r>
            <a:r>
              <a:rPr lang="hr-HR" sz="3600" dirty="0" smtClean="0"/>
              <a:t> u trajanju do 8h</a:t>
            </a:r>
          </a:p>
          <a:p>
            <a:pPr marL="0" indent="0" algn="ctr">
              <a:buNone/>
            </a:pPr>
            <a:endParaRPr lang="hr-HR" sz="2000" dirty="0"/>
          </a:p>
          <a:p>
            <a:pPr marL="0" indent="0" algn="ctr">
              <a:buNone/>
            </a:pPr>
            <a:r>
              <a:rPr lang="hr-HR" sz="3600" dirty="0" smtClean="0"/>
              <a:t>Traje cca </a:t>
            </a:r>
            <a:r>
              <a:rPr lang="hr-HR" sz="3600" b="1" dirty="0" smtClean="0"/>
              <a:t>2h</a:t>
            </a:r>
            <a:r>
              <a:rPr lang="hr-HR" sz="3600" dirty="0" smtClean="0"/>
              <a:t> na 2 tjedna sprinta</a:t>
            </a:r>
            <a:endParaRPr lang="hr-HR" sz="3600" dirty="0"/>
          </a:p>
        </p:txBody>
      </p:sp>
    </p:spTree>
    <p:extLst>
      <p:ext uri="{BB962C8B-B14F-4D97-AF65-F5344CB8AC3E}">
        <p14:creationId xmlns:p14="http://schemas.microsoft.com/office/powerpoint/2010/main" val="10681371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b="1" dirty="0" smtClean="0">
                <a:solidFill>
                  <a:srgbClr val="83C937"/>
                </a:solidFill>
              </a:rPr>
              <a:t>Daily </a:t>
            </a:r>
            <a:r>
              <a:rPr lang="hr-HR" b="1" dirty="0" err="1" smtClean="0">
                <a:solidFill>
                  <a:srgbClr val="83C937"/>
                </a:solidFill>
              </a:rPr>
              <a:t>Standup</a:t>
            </a:r>
            <a:r>
              <a:rPr lang="hr-HR" b="1" dirty="0" smtClean="0">
                <a:solidFill>
                  <a:srgbClr val="83C937"/>
                </a:solidFill>
              </a:rPr>
              <a:t> </a:t>
            </a:r>
            <a:r>
              <a:rPr lang="hr-HR" b="1" dirty="0" err="1" smtClean="0">
                <a:solidFill>
                  <a:srgbClr val="83C937"/>
                </a:solidFill>
              </a:rPr>
              <a:t>Meeting</a:t>
            </a:r>
            <a:endParaRPr lang="hr-HR" dirty="0"/>
          </a:p>
        </p:txBody>
      </p:sp>
      <p:sp>
        <p:nvSpPr>
          <p:cNvPr id="3" name="Content Placeholder 2"/>
          <p:cNvSpPr>
            <a:spLocks noGrp="1"/>
          </p:cNvSpPr>
          <p:nvPr>
            <p:ph idx="1"/>
          </p:nvPr>
        </p:nvSpPr>
        <p:spPr/>
        <p:txBody>
          <a:bodyPr>
            <a:normAutofit lnSpcReduction="10000"/>
          </a:bodyPr>
          <a:lstStyle/>
          <a:p>
            <a:pPr marL="0" indent="0" algn="ctr">
              <a:buNone/>
            </a:pPr>
            <a:r>
              <a:rPr lang="hr-HR" dirty="0" smtClean="0"/>
              <a:t>Kada: Uvijek u isto vrijeme, na istom mjestu , </a:t>
            </a:r>
            <a:r>
              <a:rPr lang="hr-HR" dirty="0" err="1" smtClean="0"/>
              <a:t>max</a:t>
            </a:r>
            <a:r>
              <a:rPr lang="hr-HR" dirty="0" smtClean="0"/>
              <a:t> 15 minuta</a:t>
            </a:r>
          </a:p>
          <a:p>
            <a:pPr marL="0" indent="0" algn="ctr">
              <a:buNone/>
            </a:pPr>
            <a:endParaRPr lang="hr-HR" dirty="0" smtClean="0"/>
          </a:p>
          <a:p>
            <a:pPr marL="0" indent="0" algn="ctr">
              <a:buNone/>
            </a:pPr>
            <a:r>
              <a:rPr lang="hr-HR" dirty="0" smtClean="0"/>
              <a:t>Tko: Tim, </a:t>
            </a:r>
            <a:r>
              <a:rPr lang="hr-HR" dirty="0" err="1" smtClean="0"/>
              <a:t>Product</a:t>
            </a:r>
            <a:r>
              <a:rPr lang="hr-HR" dirty="0" smtClean="0"/>
              <a:t> </a:t>
            </a:r>
            <a:r>
              <a:rPr lang="hr-HR" dirty="0" err="1" smtClean="0"/>
              <a:t>Owner</a:t>
            </a:r>
            <a:r>
              <a:rPr lang="hr-HR" dirty="0" smtClean="0"/>
              <a:t>, </a:t>
            </a:r>
            <a:r>
              <a:rPr lang="hr-HR" dirty="0" err="1" smtClean="0"/>
              <a:t>Scrum</a:t>
            </a:r>
            <a:r>
              <a:rPr lang="hr-HR" dirty="0" smtClean="0"/>
              <a:t> Master</a:t>
            </a:r>
          </a:p>
          <a:p>
            <a:pPr marL="0" indent="0" algn="ctr">
              <a:buNone/>
            </a:pPr>
            <a:endParaRPr lang="hr-HR" dirty="0"/>
          </a:p>
          <a:p>
            <a:pPr marL="0" indent="0" algn="ctr">
              <a:buNone/>
            </a:pPr>
            <a:r>
              <a:rPr lang="hr-HR" b="1" u="sng" dirty="0"/>
              <a:t>Nije</a:t>
            </a:r>
            <a:r>
              <a:rPr lang="hr-HR" dirty="0" smtClean="0"/>
              <a:t> za rješavanje problema, ali je za njihovo otkrivanje</a:t>
            </a:r>
          </a:p>
          <a:p>
            <a:pPr marL="0" indent="0" algn="ctr">
              <a:buNone/>
            </a:pPr>
            <a:endParaRPr lang="hr-HR" dirty="0"/>
          </a:p>
          <a:p>
            <a:pPr marL="0" indent="0" algn="ctr">
              <a:buNone/>
            </a:pPr>
            <a:r>
              <a:rPr lang="hr-HR" dirty="0" smtClean="0"/>
              <a:t>Što sam napravio od prošlog sastanka?</a:t>
            </a:r>
          </a:p>
          <a:p>
            <a:pPr marL="0" indent="0" algn="ctr">
              <a:buNone/>
            </a:pPr>
            <a:r>
              <a:rPr lang="hr-HR" dirty="0" smtClean="0"/>
              <a:t>Što ću raditi do sljedećeg sastanka?</a:t>
            </a:r>
          </a:p>
          <a:p>
            <a:pPr marL="0" indent="0" algn="ctr">
              <a:buNone/>
            </a:pPr>
            <a:r>
              <a:rPr lang="hr-HR" dirty="0" smtClean="0"/>
              <a:t>Na koje probleme sam naišao?</a:t>
            </a:r>
            <a:endParaRPr lang="hr-HR" dirty="0"/>
          </a:p>
        </p:txBody>
      </p:sp>
    </p:spTree>
    <p:extLst>
      <p:ext uri="{BB962C8B-B14F-4D97-AF65-F5344CB8AC3E}">
        <p14:creationId xmlns:p14="http://schemas.microsoft.com/office/powerpoint/2010/main" val="10555118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271"/>
            <a:ext cx="10515600" cy="1325563"/>
          </a:xfrm>
        </p:spPr>
        <p:txBody>
          <a:bodyPr>
            <a:normAutofit/>
          </a:bodyPr>
          <a:lstStyle/>
          <a:p>
            <a:pPr algn="ctr"/>
            <a:r>
              <a:rPr lang="hr-HR" sz="4800" b="1" dirty="0" err="1" smtClean="0">
                <a:solidFill>
                  <a:srgbClr val="83C937"/>
                </a:solidFill>
              </a:rPr>
              <a:t>Review</a:t>
            </a:r>
            <a:r>
              <a:rPr lang="hr-HR" sz="4800" b="1" dirty="0" smtClean="0">
                <a:solidFill>
                  <a:srgbClr val="83C937"/>
                </a:solidFill>
              </a:rPr>
              <a:t> </a:t>
            </a:r>
            <a:r>
              <a:rPr lang="hr-HR" sz="4800" b="1" dirty="0" err="1" smtClean="0">
                <a:solidFill>
                  <a:srgbClr val="83C937"/>
                </a:solidFill>
              </a:rPr>
              <a:t>meeting</a:t>
            </a:r>
            <a:endParaRPr lang="hr-HR" sz="4800" dirty="0"/>
          </a:p>
        </p:txBody>
      </p:sp>
      <p:sp>
        <p:nvSpPr>
          <p:cNvPr id="4" name="Content Placeholder 2"/>
          <p:cNvSpPr>
            <a:spLocks noGrp="1"/>
          </p:cNvSpPr>
          <p:nvPr>
            <p:ph idx="1"/>
          </p:nvPr>
        </p:nvSpPr>
        <p:spPr>
          <a:xfrm>
            <a:off x="838200" y="1113292"/>
            <a:ext cx="10515600" cy="4821918"/>
          </a:xfrm>
        </p:spPr>
        <p:txBody>
          <a:bodyPr>
            <a:noAutofit/>
          </a:bodyPr>
          <a:lstStyle/>
          <a:p>
            <a:pPr marL="0" indent="0" algn="ctr">
              <a:buNone/>
            </a:pPr>
            <a:r>
              <a:rPr lang="hr-HR" sz="3200" dirty="0" smtClean="0"/>
              <a:t>Kada: Zadnji dan sprinta</a:t>
            </a:r>
          </a:p>
          <a:p>
            <a:pPr marL="0" indent="0" algn="ctr">
              <a:buNone/>
            </a:pPr>
            <a:endParaRPr lang="hr-HR" sz="1800" dirty="0"/>
          </a:p>
          <a:p>
            <a:pPr marL="0" indent="0" algn="ctr">
              <a:buNone/>
            </a:pPr>
            <a:r>
              <a:rPr lang="hr-HR" sz="3200" dirty="0" smtClean="0"/>
              <a:t>Tko: Sudjeluje tim i </a:t>
            </a:r>
            <a:r>
              <a:rPr lang="hr-HR" sz="3200" dirty="0" err="1" smtClean="0"/>
              <a:t>Scrum</a:t>
            </a:r>
            <a:r>
              <a:rPr lang="hr-HR" sz="3200" dirty="0" smtClean="0"/>
              <a:t> Master</a:t>
            </a:r>
          </a:p>
          <a:p>
            <a:pPr marL="0" indent="0" algn="ctr">
              <a:buNone/>
            </a:pPr>
            <a:endParaRPr lang="hr-HR" sz="1800" dirty="0"/>
          </a:p>
          <a:p>
            <a:pPr marL="0" indent="0" algn="ctr">
              <a:buNone/>
            </a:pPr>
            <a:r>
              <a:rPr lang="hr-HR" sz="3200" dirty="0" smtClean="0"/>
              <a:t>Što smo napravili dobro, što loše?</a:t>
            </a:r>
          </a:p>
          <a:p>
            <a:pPr marL="0" indent="0" algn="ctr">
              <a:buNone/>
            </a:pPr>
            <a:r>
              <a:rPr lang="hr-HR" sz="3200" dirty="0" smtClean="0"/>
              <a:t>Jesmo li riješili prepreke? Koliko smo promašili procjene?</a:t>
            </a:r>
          </a:p>
          <a:p>
            <a:pPr marL="0" indent="0" algn="ctr">
              <a:buNone/>
            </a:pPr>
            <a:r>
              <a:rPr lang="hr-HR" sz="3200" dirty="0" smtClean="0"/>
              <a:t>Možemo li napredovati? Treba li nam specijalist?</a:t>
            </a:r>
            <a:r>
              <a:rPr lang="en-US" sz="3200" dirty="0" smtClean="0"/>
              <a:t> </a:t>
            </a:r>
            <a:r>
              <a:rPr lang="en-US" sz="3200" dirty="0" err="1" smtClean="0"/>
              <a:t>Kako</a:t>
            </a:r>
            <a:r>
              <a:rPr lang="en-US" sz="3200" dirty="0" smtClean="0"/>
              <a:t> se </a:t>
            </a:r>
            <a:r>
              <a:rPr lang="en-US" sz="3200" dirty="0" err="1" smtClean="0"/>
              <a:t>osje</a:t>
            </a:r>
            <a:r>
              <a:rPr lang="hr-HR" sz="3200" dirty="0" err="1" smtClean="0"/>
              <a:t>ćamo</a:t>
            </a:r>
            <a:r>
              <a:rPr lang="hr-HR" sz="3200" dirty="0"/>
              <a:t>?</a:t>
            </a:r>
          </a:p>
          <a:p>
            <a:pPr marL="0" indent="0" algn="ctr">
              <a:buNone/>
            </a:pPr>
            <a:endParaRPr lang="hr-HR" sz="1800" dirty="0" smtClean="0"/>
          </a:p>
          <a:p>
            <a:pPr marL="0" indent="0" algn="ctr">
              <a:buNone/>
            </a:pPr>
            <a:r>
              <a:rPr lang="hr-HR" sz="3200" dirty="0" smtClean="0"/>
              <a:t>Bitna je </a:t>
            </a:r>
            <a:r>
              <a:rPr lang="hr-HR" sz="3200" b="1" dirty="0" smtClean="0"/>
              <a:t>iskrenost</a:t>
            </a:r>
            <a:r>
              <a:rPr lang="hr-HR" sz="3200" dirty="0" smtClean="0"/>
              <a:t>, temelj je za kontinuirano poboljšanje</a:t>
            </a:r>
          </a:p>
          <a:p>
            <a:pPr marL="0" indent="0" algn="ctr">
              <a:buNone/>
            </a:pPr>
            <a:endParaRPr lang="hr-HR" sz="1600" dirty="0" smtClean="0"/>
          </a:p>
          <a:p>
            <a:pPr marL="0" indent="0" algn="ctr">
              <a:buNone/>
            </a:pPr>
            <a:r>
              <a:rPr lang="hr-HR" sz="3200" dirty="0" smtClean="0"/>
              <a:t>Traje oko 1h na dva tjedna sprinta</a:t>
            </a:r>
            <a:endParaRPr lang="hr-HR" sz="3200" dirty="0"/>
          </a:p>
        </p:txBody>
      </p:sp>
    </p:spTree>
    <p:extLst>
      <p:ext uri="{BB962C8B-B14F-4D97-AF65-F5344CB8AC3E}">
        <p14:creationId xmlns:p14="http://schemas.microsoft.com/office/powerpoint/2010/main" val="28992803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hr-HR" sz="4800" b="1" dirty="0" err="1" smtClean="0">
                <a:solidFill>
                  <a:srgbClr val="83C937"/>
                </a:solidFill>
              </a:rPr>
              <a:t>Retrospective</a:t>
            </a:r>
            <a:r>
              <a:rPr lang="hr-HR" sz="4800" b="1" dirty="0" smtClean="0">
                <a:solidFill>
                  <a:srgbClr val="83C937"/>
                </a:solidFill>
              </a:rPr>
              <a:t> </a:t>
            </a:r>
            <a:endParaRPr lang="hr-HR" sz="4800" dirty="0"/>
          </a:p>
        </p:txBody>
      </p:sp>
      <p:sp>
        <p:nvSpPr>
          <p:cNvPr id="4" name="Content Placeholder 2"/>
          <p:cNvSpPr>
            <a:spLocks noGrp="1"/>
          </p:cNvSpPr>
          <p:nvPr>
            <p:ph idx="1"/>
          </p:nvPr>
        </p:nvSpPr>
        <p:spPr>
          <a:xfrm>
            <a:off x="838200" y="1521506"/>
            <a:ext cx="10515600" cy="4821918"/>
          </a:xfrm>
        </p:spPr>
        <p:txBody>
          <a:bodyPr>
            <a:noAutofit/>
          </a:bodyPr>
          <a:lstStyle/>
          <a:p>
            <a:pPr marL="0" indent="0" algn="ctr">
              <a:buNone/>
            </a:pPr>
            <a:r>
              <a:rPr lang="hr-HR" sz="3200" dirty="0" smtClean="0"/>
              <a:t>Kada: Zadnji dan sprinta</a:t>
            </a:r>
          </a:p>
          <a:p>
            <a:pPr marL="0" indent="0" algn="ctr">
              <a:buNone/>
            </a:pPr>
            <a:endParaRPr lang="hr-HR" sz="1800" dirty="0"/>
          </a:p>
          <a:p>
            <a:pPr marL="0" indent="0" algn="ctr">
              <a:buNone/>
            </a:pPr>
            <a:r>
              <a:rPr lang="hr-HR" sz="3200" dirty="0" smtClean="0"/>
              <a:t>Tko: Sudjeluju svi</a:t>
            </a:r>
          </a:p>
          <a:p>
            <a:pPr marL="0" indent="0" algn="ctr">
              <a:buNone/>
            </a:pPr>
            <a:endParaRPr lang="hr-HR" sz="1800" dirty="0"/>
          </a:p>
          <a:p>
            <a:pPr marL="0" indent="0" algn="ctr">
              <a:buNone/>
            </a:pPr>
            <a:r>
              <a:rPr lang="hr-HR" sz="3200" dirty="0" smtClean="0"/>
              <a:t>Demonstrira se ono što je GOTOVO</a:t>
            </a:r>
          </a:p>
          <a:p>
            <a:pPr marL="0" indent="0" algn="ctr">
              <a:buNone/>
            </a:pPr>
            <a:endParaRPr lang="hr-HR" sz="1800" dirty="0"/>
          </a:p>
          <a:p>
            <a:pPr marL="0" indent="0" algn="ctr">
              <a:buNone/>
            </a:pPr>
            <a:r>
              <a:rPr lang="hr-HR" sz="3200" dirty="0" smtClean="0"/>
              <a:t>Može utjecati na planiranje sljedećeg sprinta</a:t>
            </a:r>
          </a:p>
          <a:p>
            <a:pPr marL="0" indent="0" algn="ctr">
              <a:buNone/>
            </a:pPr>
            <a:endParaRPr lang="hr-HR" sz="1800" dirty="0"/>
          </a:p>
          <a:p>
            <a:pPr marL="0" indent="0" algn="ctr">
              <a:buNone/>
            </a:pPr>
            <a:r>
              <a:rPr lang="hr-HR" sz="3200" dirty="0" smtClean="0"/>
              <a:t>Gradi povjerenje, transparentnost i traje oko 1h na dva tjedna sprinta</a:t>
            </a:r>
            <a:endParaRPr lang="hr-HR" sz="3200" dirty="0"/>
          </a:p>
        </p:txBody>
      </p:sp>
    </p:spTree>
    <p:extLst>
      <p:ext uri="{BB962C8B-B14F-4D97-AF65-F5344CB8AC3E}">
        <p14:creationId xmlns:p14="http://schemas.microsoft.com/office/powerpoint/2010/main" val="38811872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pPr fontAlgn="ctr"/>
            <a:r>
              <a:rPr lang="hr-HR" dirty="0">
                <a:hlinkClick r:id="rId2"/>
              </a:rPr>
              <a:t>http://www.agileineducation.org/examples.html</a:t>
            </a:r>
            <a:endParaRPr lang="hr-HR" dirty="0"/>
          </a:p>
          <a:p>
            <a:pPr fontAlgn="ctr"/>
            <a:r>
              <a:rPr lang="hr-HR" dirty="0">
                <a:hlinkClick r:id="rId3"/>
              </a:rPr>
              <a:t>https://www.agile42.com/en/blog/2016/07/12/agile-education/</a:t>
            </a:r>
            <a:endParaRPr lang="hr-HR" dirty="0"/>
          </a:p>
          <a:p>
            <a:pPr fontAlgn="ctr"/>
            <a:r>
              <a:rPr lang="hr-HR" dirty="0">
                <a:hlinkClick r:id="rId4"/>
              </a:rPr>
              <a:t>https://www.agilealliance.org/resources/sessions/agile-education/</a:t>
            </a:r>
            <a:endParaRPr lang="hr-HR" dirty="0"/>
          </a:p>
          <a:p>
            <a:endParaRPr lang="hr-HR" dirty="0"/>
          </a:p>
        </p:txBody>
      </p:sp>
    </p:spTree>
    <p:extLst>
      <p:ext uri="{BB962C8B-B14F-4D97-AF65-F5344CB8AC3E}">
        <p14:creationId xmlns:p14="http://schemas.microsoft.com/office/powerpoint/2010/main" val="1333559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a:bodyPr>
          <a:lstStyle/>
          <a:p>
            <a:pPr marL="0" indent="0" algn="ctr">
              <a:buNone/>
            </a:pPr>
            <a:r>
              <a:rPr lang="hr-HR" sz="4000" dirty="0" smtClean="0"/>
              <a:t>„Htio bih samo </a:t>
            </a:r>
            <a:r>
              <a:rPr lang="hr-HR" sz="4000" dirty="0"/>
              <a:t>da iz srednje izađu normalni i željni da idu dalje s učenjem uz minimalnu količinu zatucanosti i uskogrudnosti </a:t>
            </a:r>
            <a:r>
              <a:rPr lang="hr-HR" sz="4000" dirty="0" smtClean="0"/>
              <a:t>:)”</a:t>
            </a:r>
            <a:endParaRPr lang="hr-HR" sz="4000" dirty="0"/>
          </a:p>
        </p:txBody>
      </p:sp>
    </p:spTree>
    <p:extLst>
      <p:ext uri="{BB962C8B-B14F-4D97-AF65-F5344CB8AC3E}">
        <p14:creationId xmlns:p14="http://schemas.microsoft.com/office/powerpoint/2010/main" val="773053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a:bodyPr>
          <a:lstStyle/>
          <a:p>
            <a:pPr marL="0" indent="0" algn="ctr">
              <a:buNone/>
            </a:pPr>
            <a:r>
              <a:rPr lang="hr-HR" sz="4400" dirty="0" smtClean="0"/>
              <a:t>„Ma </a:t>
            </a:r>
            <a:r>
              <a:rPr lang="hr-HR" sz="4400" dirty="0"/>
              <a:t>spominjati konkretne tehnologije </a:t>
            </a:r>
            <a:r>
              <a:rPr lang="hr-HR" sz="4400" dirty="0" smtClean="0"/>
              <a:t>srednjoškolcima </a:t>
            </a:r>
            <a:r>
              <a:rPr lang="hr-HR" sz="4400" dirty="0"/>
              <a:t>bi bio potpuni </a:t>
            </a:r>
            <a:r>
              <a:rPr lang="hr-HR" sz="4400" dirty="0" smtClean="0"/>
              <a:t>promašaj</a:t>
            </a:r>
            <a:r>
              <a:rPr lang="hr-HR" sz="4400" dirty="0"/>
              <a:t>. Pa dok </a:t>
            </a:r>
            <a:r>
              <a:rPr lang="hr-HR" sz="4400" dirty="0" smtClean="0"/>
              <a:t>upišu </a:t>
            </a:r>
            <a:r>
              <a:rPr lang="hr-HR" sz="4400" dirty="0"/>
              <a:t>fax se to </a:t>
            </a:r>
            <a:r>
              <a:rPr lang="hr-HR" sz="4400" dirty="0" smtClean="0"/>
              <a:t>već </a:t>
            </a:r>
            <a:r>
              <a:rPr lang="hr-HR" sz="4400" dirty="0"/>
              <a:t>bude promijenilo, a kamoli kasnije</a:t>
            </a:r>
            <a:r>
              <a:rPr lang="hr-HR" sz="4400" dirty="0" smtClean="0"/>
              <a:t>.”</a:t>
            </a:r>
          </a:p>
          <a:p>
            <a:pPr marL="0" indent="0" algn="ctr">
              <a:buNone/>
            </a:pPr>
            <a:endParaRPr lang="hr-HR" sz="4400" dirty="0"/>
          </a:p>
        </p:txBody>
      </p:sp>
    </p:spTree>
    <p:extLst>
      <p:ext uri="{BB962C8B-B14F-4D97-AF65-F5344CB8AC3E}">
        <p14:creationId xmlns:p14="http://schemas.microsoft.com/office/powerpoint/2010/main" val="2746256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a:bodyPr>
          <a:lstStyle/>
          <a:p>
            <a:pPr marL="0" indent="0" algn="ctr">
              <a:buNone/>
            </a:pPr>
            <a:r>
              <a:rPr lang="hr-HR" sz="4400" dirty="0" smtClean="0"/>
              <a:t>„Graditi </a:t>
            </a:r>
            <a:r>
              <a:rPr lang="hr-HR" sz="4400" dirty="0"/>
              <a:t>ih kao ljude i upoznavati s tehnologijom kao alatom za rješavanje problema današnjice i bok </a:t>
            </a:r>
            <a:r>
              <a:rPr lang="hr-HR" sz="4400" dirty="0" smtClean="0"/>
              <a:t>:)”</a:t>
            </a:r>
            <a:endParaRPr lang="hr-HR" sz="4400" dirty="0"/>
          </a:p>
        </p:txBody>
      </p:sp>
    </p:spTree>
    <p:extLst>
      <p:ext uri="{BB962C8B-B14F-4D97-AF65-F5344CB8AC3E}">
        <p14:creationId xmlns:p14="http://schemas.microsoft.com/office/powerpoint/2010/main" val="763902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spTree>
    <p:extLst>
      <p:ext uri="{BB962C8B-B14F-4D97-AF65-F5344CB8AC3E}">
        <p14:creationId xmlns:p14="http://schemas.microsoft.com/office/powerpoint/2010/main" val="3823114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16120">
            <a:off x="-168322" y="2139524"/>
            <a:ext cx="6535230" cy="1937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descr="http://www.renown-travel.com/images/skydive-in-thaila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7842">
            <a:off x="6382319" y="740334"/>
            <a:ext cx="5823387" cy="396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73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4500"/>
            <a:ext cx="11112500" cy="5732463"/>
          </a:xfrm>
        </p:spPr>
        <p:txBody>
          <a:bodyPr>
            <a:normAutofit/>
          </a:bodyPr>
          <a:lstStyle/>
          <a:p>
            <a:pPr marL="0" indent="0">
              <a:buNone/>
            </a:pPr>
            <a:r>
              <a:rPr lang="hr-HR" dirty="0"/>
              <a:t>Potrebe korisnika se mijenjaju. </a:t>
            </a:r>
            <a:r>
              <a:rPr lang="hr-HR" b="1" dirty="0" err="1"/>
              <a:t>Gravity</a:t>
            </a:r>
            <a:r>
              <a:rPr lang="hr-HR" dirty="0"/>
              <a:t>.</a:t>
            </a:r>
          </a:p>
          <a:p>
            <a:pPr marL="0" indent="0">
              <a:buNone/>
            </a:pPr>
            <a:endParaRPr lang="hr-HR" dirty="0"/>
          </a:p>
          <a:p>
            <a:pPr marL="0" indent="0">
              <a:buNone/>
            </a:pPr>
            <a:r>
              <a:rPr lang="hr-HR" dirty="0"/>
              <a:t>			Mogućnosti tima su poznate samo timu i mijenjaju se </a:t>
            </a:r>
          </a:p>
          <a:p>
            <a:pPr marL="0" indent="0">
              <a:buNone/>
            </a:pPr>
            <a:r>
              <a:rPr lang="hr-HR" dirty="0"/>
              <a:t>			tijekom vremena. </a:t>
            </a:r>
            <a:r>
              <a:rPr lang="hr-HR" b="1" dirty="0" err="1"/>
              <a:t>Gravity</a:t>
            </a:r>
            <a:r>
              <a:rPr lang="hr-HR" dirty="0"/>
              <a:t>.</a:t>
            </a:r>
          </a:p>
          <a:p>
            <a:pPr marL="0" indent="0">
              <a:buNone/>
            </a:pPr>
            <a:endParaRPr lang="hr-HR" dirty="0"/>
          </a:p>
          <a:p>
            <a:pPr marL="0" indent="0">
              <a:buNone/>
            </a:pPr>
            <a:r>
              <a:rPr lang="hr-HR" dirty="0"/>
              <a:t>Svijet se mijenja velikom brzinom pri čemu se stvaraju situacije </a:t>
            </a:r>
          </a:p>
          <a:p>
            <a:pPr marL="0" indent="0">
              <a:buNone/>
            </a:pPr>
            <a:r>
              <a:rPr lang="hr-HR" dirty="0"/>
              <a:t>koje nitko ne može predvidjeti.</a:t>
            </a:r>
            <a:r>
              <a:rPr lang="en-US" dirty="0"/>
              <a:t> </a:t>
            </a:r>
            <a:r>
              <a:rPr lang="en-US" b="1" dirty="0"/>
              <a:t>Gravity</a:t>
            </a:r>
            <a:r>
              <a:rPr lang="en-US" dirty="0"/>
              <a:t>.</a:t>
            </a:r>
            <a:r>
              <a:rPr lang="hr-HR" dirty="0"/>
              <a:t> </a:t>
            </a:r>
          </a:p>
          <a:p>
            <a:pPr marL="0" indent="0">
              <a:buNone/>
            </a:pPr>
            <a:endParaRPr lang="hr-HR" dirty="0"/>
          </a:p>
          <a:p>
            <a:pPr marL="0" indent="0">
              <a:buNone/>
            </a:pPr>
            <a:r>
              <a:rPr lang="hr-HR" dirty="0"/>
              <a:t>			Ne možemo se obvezati u tuđe ime i očekivati od drugih </a:t>
            </a:r>
          </a:p>
          <a:p>
            <a:pPr marL="0" indent="0">
              <a:buNone/>
            </a:pPr>
            <a:r>
              <a:rPr lang="hr-HR" dirty="0"/>
              <a:t>			da se ponašaju u skladu s time. </a:t>
            </a:r>
            <a:r>
              <a:rPr lang="hr-HR" b="1" dirty="0" err="1"/>
              <a:t>Gravity</a:t>
            </a:r>
            <a:r>
              <a:rPr lang="hr-HR" dirty="0"/>
              <a:t>.</a:t>
            </a:r>
          </a:p>
          <a:p>
            <a:endParaRPr lang="hr-HR" dirty="0"/>
          </a:p>
        </p:txBody>
      </p:sp>
    </p:spTree>
    <p:extLst>
      <p:ext uri="{BB962C8B-B14F-4D97-AF65-F5344CB8AC3E}">
        <p14:creationId xmlns:p14="http://schemas.microsoft.com/office/powerpoint/2010/main" val="2662622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928</TotalTime>
  <Words>846</Words>
  <Application>Microsoft Office PowerPoint</Application>
  <PresentationFormat>Widescreen</PresentationFormat>
  <Paragraphs>147</Paragraphs>
  <Slides>36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Comic Sans MS</vt:lpstr>
      <vt:lpstr>Office Theme</vt:lpstr>
      <vt:lpstr>PowerPoint Presentation</vt:lpstr>
      <vt:lpstr>Agilne metode u obrazovanju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Agile Manifesto  (2001.)</vt:lpstr>
      <vt:lpstr>PowerPoint Presentation</vt:lpstr>
      <vt:lpstr>PowerPoint Presentation</vt:lpstr>
      <vt:lpstr>12 agilnih principa</vt:lpstr>
      <vt:lpstr>12 agilnih principa</vt:lpstr>
      <vt:lpstr>Tradicionalni mediji</vt:lpstr>
      <vt:lpstr>PowerPoint Presentation</vt:lpstr>
      <vt:lpstr>Kanban</vt:lpstr>
      <vt:lpstr>PowerPoint Presentation</vt:lpstr>
      <vt:lpstr>PowerPoint Presentation</vt:lpstr>
      <vt:lpstr>PowerPoint Presentation</vt:lpstr>
      <vt:lpstr>PowerPoint Presentation</vt:lpstr>
      <vt:lpstr>PowerPoint Presentation</vt:lpstr>
      <vt:lpstr>SCRUM</vt:lpstr>
      <vt:lpstr>PowerPoint Presentation</vt:lpstr>
      <vt:lpstr>PowerPoint Presentation</vt:lpstr>
      <vt:lpstr>PowerPoint Presentation</vt:lpstr>
      <vt:lpstr>Scrum uloge</vt:lpstr>
      <vt:lpstr>PowerPoint Presentation</vt:lpstr>
      <vt:lpstr>PowerPoint Presentation</vt:lpstr>
      <vt:lpstr>PowerPoint Presentation</vt:lpstr>
      <vt:lpstr>Planning meeting 1</vt:lpstr>
      <vt:lpstr>Planning meeting 2</vt:lpstr>
      <vt:lpstr>Daily Standup Meeting</vt:lpstr>
      <vt:lpstr>Review meeting</vt:lpstr>
      <vt:lpstr>Retrospective </vt:lpstr>
      <vt:lpstr>PowerPoint Presentation</vt:lpstr>
    </vt:vector>
  </TitlesOfParts>
  <Company>IN2 d.o.o.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Agilne metode u obrazovanju</dc:title>
  <dc:creator>Tomislav Pavić</dc:creator>
  <cp:lastModifiedBy>Darko</cp:lastModifiedBy>
  <cp:revision>23</cp:revision>
  <dcterms:created xsi:type="dcterms:W3CDTF">2017-10-26T07:41:28Z</dcterms:created>
  <dcterms:modified xsi:type="dcterms:W3CDTF">2017-11-07T18:54:44Z</dcterms:modified>
</cp:coreProperties>
</file>