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277" r:id="rId13"/>
    <p:sldId id="278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25B31-CDED-4D9D-A681-A3F31A60B8A9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64B11-F5AC-4F8E-BD2F-1B6ADE43C3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030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140B-AFFE-4609-B559-7DEF3559660D}" type="datetime1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901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39D9-D669-4ED1-8EFA-A6FB1C44E912}" type="datetime1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855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1E4F-4574-4765-9AFA-95ACEEAB43D5}" type="datetime1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30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D52-0FD2-4382-9911-9A5CE36A5AF0}" type="datetime1">
              <a:rPr lang="hr-HR" smtClean="0"/>
              <a:t>13.11.2017.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5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7738-B973-42DD-B6C9-E5BDD143A37F}" type="datetime1">
              <a:rPr lang="hr-HR" smtClean="0"/>
              <a:t>13.11.2017.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265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BD25-ED28-41FD-B935-21CEE23F4FB3}" type="datetime1">
              <a:rPr lang="hr-HR" smtClean="0"/>
              <a:t>13.11.2017.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6983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25FF-7CA5-47AA-83AB-DA3DEE1973CF}" type="datetime1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061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F20-E3E2-48D5-B37F-A5E9988BAA9D}" type="datetime1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689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CE8B-FF5F-41F2-B3F1-A6A76BB42607}" type="datetime1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819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F808-B6D5-4A14-A2AC-E3E03B2D5E3D}" type="datetime1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447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0193-CE86-433F-A26C-EE285EC94E09}" type="datetime1">
              <a:rPr lang="hr-HR" smtClean="0"/>
              <a:t>13.11.2017.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734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421F-03EC-42BD-8855-25A2C1C3C7C9}" type="datetime1">
              <a:rPr lang="hr-HR" smtClean="0"/>
              <a:t>13.11.2017.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9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C792-D876-4E35-B4E2-EA0F5BC52F19}" type="datetime1">
              <a:rPr lang="hr-HR" smtClean="0"/>
              <a:t>13.11.2017.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533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87B4-380C-4676-97C9-1060BF11EFF1}" type="datetime1">
              <a:rPr lang="hr-HR" smtClean="0"/>
              <a:t>13.11.2017.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38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E5B2-833A-419D-8586-69F88592604F}" type="datetime1">
              <a:rPr lang="hr-HR" smtClean="0"/>
              <a:t>13.11.2017.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43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4890-BF2D-437E-9F24-CEAF59F32658}" type="datetime1">
              <a:rPr lang="hr-HR" smtClean="0"/>
              <a:t>13.11.2017.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8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511D-01CF-4392-B610-7AE073A3A659}" type="datetime1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CB252D-97D5-4B73-8E1C-91327FF620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647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3999" y="629994"/>
            <a:ext cx="9144000" cy="2387600"/>
          </a:xfrm>
        </p:spPr>
        <p:txBody>
          <a:bodyPr/>
          <a:lstStyle/>
          <a:p>
            <a:r>
              <a:rPr lang="hr-HR" b="1" dirty="0"/>
              <a:t>Artikulacija nastavnog sata informatike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3999" y="3419157"/>
            <a:ext cx="9997441" cy="2911305"/>
          </a:xfrm>
        </p:spPr>
        <p:txBody>
          <a:bodyPr>
            <a:normAutofit fontScale="85000" lnSpcReduction="20000"/>
          </a:bodyPr>
          <a:lstStyle/>
          <a:p>
            <a:r>
              <a:rPr lang="hr-HR" sz="4700" i="1" dirty="0" smtClean="0"/>
              <a:t>- primjer dobre prakse</a:t>
            </a:r>
          </a:p>
          <a:p>
            <a:endParaRPr lang="hr-HR" dirty="0"/>
          </a:p>
          <a:p>
            <a:endParaRPr lang="hr-HR" dirty="0" smtClean="0"/>
          </a:p>
          <a:p>
            <a:pPr algn="r"/>
            <a:endParaRPr lang="hr-HR" sz="3800" dirty="0" smtClean="0"/>
          </a:p>
          <a:p>
            <a:pPr algn="r"/>
            <a:r>
              <a:rPr lang="hr-HR" sz="3800" dirty="0" smtClean="0"/>
              <a:t>Milana Jakšić, prof.</a:t>
            </a:r>
          </a:p>
          <a:p>
            <a:pPr algn="r"/>
            <a:r>
              <a:rPr lang="hr-HR" sz="3800" dirty="0" smtClean="0"/>
              <a:t>OŠ „Sveti Matej” </a:t>
            </a:r>
            <a:r>
              <a:rPr lang="hr-HR" sz="3800" dirty="0" err="1" smtClean="0"/>
              <a:t>Viškovo</a:t>
            </a:r>
            <a:endParaRPr lang="hr-HR" sz="3800" dirty="0"/>
          </a:p>
        </p:txBody>
      </p:sp>
    </p:spTree>
    <p:extLst>
      <p:ext uri="{BB962C8B-B14F-4D97-AF65-F5344CB8AC3E}">
        <p14:creationId xmlns:p14="http://schemas.microsoft.com/office/powerpoint/2010/main" val="318128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SREDIŠNJI DIO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34466" y="1655297"/>
            <a:ext cx="9070145" cy="4970585"/>
          </a:xfrm>
        </p:spPr>
        <p:txBody>
          <a:bodyPr>
            <a:normAutofit fontScale="92500" lnSpcReduction="10000"/>
          </a:bodyPr>
          <a:lstStyle/>
          <a:p>
            <a:r>
              <a:rPr lang="hr-HR" sz="3200" dirty="0"/>
              <a:t>k</a:t>
            </a:r>
            <a:r>
              <a:rPr lang="hr-HR" sz="3200" dirty="0" smtClean="0"/>
              <a:t>ôd, kodiranje, dekodiranje</a:t>
            </a:r>
          </a:p>
          <a:p>
            <a:r>
              <a:rPr lang="hr-HR" sz="3200" dirty="0"/>
              <a:t>p</a:t>
            </a:r>
            <a:r>
              <a:rPr lang="hr-HR" sz="3200" dirty="0" smtClean="0"/>
              <a:t>ovezivanje sa svakodnevnicom – gdje još susrećemo oblike kodiranja </a:t>
            </a:r>
            <a:r>
              <a:rPr lang="hr-HR" sz="3200" dirty="0"/>
              <a:t>(gluhonijeme osobe, Morseova abeceda, prometni znakovi i sl</a:t>
            </a:r>
            <a:r>
              <a:rPr lang="hr-HR" sz="3200" dirty="0" smtClean="0"/>
              <a:t>.)</a:t>
            </a:r>
          </a:p>
          <a:p>
            <a:r>
              <a:rPr lang="hr-HR" sz="3200" dirty="0" smtClean="0"/>
              <a:t>ASCII tablica</a:t>
            </a:r>
          </a:p>
          <a:p>
            <a:r>
              <a:rPr lang="hr-HR" sz="3200" dirty="0"/>
              <a:t>s</a:t>
            </a:r>
            <a:r>
              <a:rPr lang="hr-HR" sz="3200" dirty="0" smtClean="0"/>
              <a:t>amostalno kodiranje i dekodiranje zadanoga</a:t>
            </a:r>
          </a:p>
          <a:p>
            <a:r>
              <a:rPr lang="hr-HR" sz="3200" dirty="0"/>
              <a:t>s</a:t>
            </a:r>
            <a:r>
              <a:rPr lang="hr-HR" sz="3200" dirty="0" smtClean="0"/>
              <a:t>vaki </a:t>
            </a:r>
            <a:r>
              <a:rPr lang="hr-HR" sz="3200" dirty="0"/>
              <a:t>par učenika samostalno kreira poruku u Wordovom dokumentu koju će drugi par učenika </a:t>
            </a:r>
            <a:r>
              <a:rPr lang="hr-HR" sz="3200" dirty="0" smtClean="0"/>
              <a:t>dekodirati</a:t>
            </a:r>
            <a:endParaRPr lang="hr-HR" sz="3200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596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/>
              <a:t>o</a:t>
            </a:r>
            <a:r>
              <a:rPr lang="hr-HR" sz="3200" dirty="0" smtClean="0"/>
              <a:t>bjasniti što se događa kada pritisnemo neko slovo na tipkovnici</a:t>
            </a:r>
          </a:p>
          <a:p>
            <a:r>
              <a:rPr lang="hr-HR" sz="3200" dirty="0" smtClean="0"/>
              <a:t>dobrovoljci </a:t>
            </a:r>
            <a:r>
              <a:rPr lang="hr-HR" sz="3200" dirty="0"/>
              <a:t>među </a:t>
            </a:r>
            <a:r>
              <a:rPr lang="hr-HR" sz="3200" dirty="0" smtClean="0"/>
              <a:t>učenicima </a:t>
            </a:r>
            <a:r>
              <a:rPr lang="hr-HR" sz="3200" dirty="0"/>
              <a:t>odglume procese s kojima su upravo </a:t>
            </a:r>
            <a:r>
              <a:rPr lang="hr-HR" sz="3200" dirty="0" smtClean="0"/>
              <a:t>upoznati: jedan </a:t>
            </a:r>
            <a:r>
              <a:rPr lang="hr-HR" sz="3200" dirty="0"/>
              <a:t>učenik odabire neki znak na tipkovnici, </a:t>
            </a:r>
            <a:r>
              <a:rPr lang="hr-HR" sz="3200" dirty="0" smtClean="0"/>
              <a:t>drugi </a:t>
            </a:r>
            <a:r>
              <a:rPr lang="hr-HR" sz="3200" dirty="0"/>
              <a:t>ga </a:t>
            </a:r>
            <a:r>
              <a:rPr lang="hr-HR" sz="3200" dirty="0" smtClean="0"/>
              <a:t>kodira, a treći </a:t>
            </a:r>
            <a:r>
              <a:rPr lang="hr-HR" sz="3200" dirty="0"/>
              <a:t>učenik prikazuje taj </a:t>
            </a:r>
            <a:r>
              <a:rPr lang="hr-HR" sz="3200" dirty="0" smtClean="0"/>
              <a:t>znak</a:t>
            </a:r>
            <a:endParaRPr lang="hr-HR" sz="3200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7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37520" y="787782"/>
            <a:ext cx="8915400" cy="5669289"/>
          </a:xfrm>
        </p:spPr>
        <p:txBody>
          <a:bodyPr>
            <a:normAutofit/>
          </a:bodyPr>
          <a:lstStyle/>
          <a:p>
            <a:r>
              <a:rPr lang="hr-HR" sz="3200" dirty="0"/>
              <a:t>p</a:t>
            </a:r>
            <a:r>
              <a:rPr lang="hr-HR" sz="3200" dirty="0" smtClean="0"/>
              <a:t>ohrana podataka: svaki spremljeni podatak na računalu zauzima prostor na spremniku jer ima svoju veličinu – mjerne jedinice</a:t>
            </a:r>
          </a:p>
          <a:p>
            <a:r>
              <a:rPr lang="hr-HR" sz="3200" dirty="0"/>
              <a:t>o</a:t>
            </a:r>
            <a:r>
              <a:rPr lang="hr-HR" sz="3200" dirty="0" smtClean="0"/>
              <a:t>dnosi među jedinicama i usporedba s dekadskim sustavom</a:t>
            </a:r>
          </a:p>
          <a:p>
            <a:r>
              <a:rPr lang="hr-HR" sz="3200" dirty="0"/>
              <a:t>p</a:t>
            </a:r>
            <a:r>
              <a:rPr lang="hr-HR" sz="3200" dirty="0" smtClean="0"/>
              <a:t>ovezivanje s kapacitetom spremnika</a:t>
            </a:r>
          </a:p>
          <a:p>
            <a:r>
              <a:rPr lang="hr-HR" sz="3200" dirty="0" smtClean="0"/>
              <a:t>povezivanje sa svakodnevnicom: veličine spremnika mobitela, memorijskih štapića</a:t>
            </a:r>
          </a:p>
          <a:p>
            <a:r>
              <a:rPr lang="hr-HR" sz="3200" dirty="0"/>
              <a:t>s</a:t>
            </a:r>
            <a:r>
              <a:rPr lang="hr-HR" sz="3200" dirty="0" smtClean="0"/>
              <a:t> manjim podacima je lakše raditi</a:t>
            </a:r>
            <a:endParaRPr lang="hr-HR" sz="3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701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ZAVRŠNI DIO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DZ iz RB</a:t>
            </a:r>
          </a:p>
          <a:p>
            <a:r>
              <a:rPr lang="hr-HR" sz="3200" dirty="0" smtClean="0"/>
              <a:t>dodatni zadatak: prije sata sam učenicima elektroničkom poštom poslala obavijest kraćim zapisom ASCII tablice kojeg su trebali dekodirati</a:t>
            </a:r>
            <a:endParaRPr lang="hr-HR" sz="3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5808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Kviz </a:t>
            </a:r>
            <a:r>
              <a:rPr lang="hr-HR" i="1" u="sng" dirty="0"/>
              <a:t>u </a:t>
            </a:r>
            <a:r>
              <a:rPr lang="hr-HR" i="1" u="sng" dirty="0" err="1"/>
              <a:t>Kahootu</a:t>
            </a:r>
            <a:r>
              <a:rPr lang="hr-HR" i="1" u="sng" dirty="0"/>
              <a:t>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200" dirty="0" smtClean="0"/>
              <a:t>1. Koje </a:t>
            </a:r>
            <a:r>
              <a:rPr lang="hr-HR" sz="3200" dirty="0"/>
              <a:t>znamenke koristi računalo? </a:t>
            </a:r>
          </a:p>
          <a:p>
            <a:r>
              <a:rPr lang="hr-HR" sz="3200" dirty="0"/>
              <a:t>0-2 </a:t>
            </a:r>
          </a:p>
          <a:p>
            <a:r>
              <a:rPr lang="hr-HR" sz="3200" dirty="0"/>
              <a:t>0 i 1   T</a:t>
            </a:r>
          </a:p>
          <a:p>
            <a:r>
              <a:rPr lang="hr-HR" sz="3200" dirty="0"/>
              <a:t>0-9</a:t>
            </a:r>
          </a:p>
          <a:p>
            <a:r>
              <a:rPr lang="hr-HR" sz="3200" dirty="0"/>
              <a:t>1 i 2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9415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200" dirty="0" smtClean="0"/>
              <a:t>2. Što </a:t>
            </a:r>
            <a:r>
              <a:rPr lang="hr-HR" sz="3200" dirty="0"/>
              <a:t>od navedenog predstavlja bajt?</a:t>
            </a:r>
          </a:p>
          <a:p>
            <a:r>
              <a:rPr lang="hr-HR" sz="3200" dirty="0"/>
              <a:t>1101</a:t>
            </a:r>
          </a:p>
          <a:p>
            <a:r>
              <a:rPr lang="hr-HR" sz="3200" dirty="0"/>
              <a:t>11011017</a:t>
            </a:r>
          </a:p>
          <a:p>
            <a:r>
              <a:rPr lang="hr-HR" sz="3200" dirty="0"/>
              <a:t>11010011   T</a:t>
            </a:r>
          </a:p>
          <a:p>
            <a:r>
              <a:rPr lang="hr-HR" sz="3200" dirty="0"/>
              <a:t>01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4842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200" dirty="0" smtClean="0"/>
              <a:t>3. Koliko </a:t>
            </a:r>
            <a:r>
              <a:rPr lang="hr-HR" sz="3200" dirty="0"/>
              <a:t>bitova čini kôd?</a:t>
            </a:r>
          </a:p>
          <a:p>
            <a:r>
              <a:rPr lang="hr-HR" sz="3200" dirty="0"/>
              <a:t>8   T</a:t>
            </a:r>
          </a:p>
          <a:p>
            <a:r>
              <a:rPr lang="hr-HR" sz="3200" dirty="0"/>
              <a:t>16</a:t>
            </a:r>
          </a:p>
          <a:p>
            <a:r>
              <a:rPr lang="hr-HR" sz="3200" dirty="0"/>
              <a:t>6</a:t>
            </a:r>
          </a:p>
          <a:p>
            <a:r>
              <a:rPr lang="hr-HR" sz="3200" dirty="0"/>
              <a:t>10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591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1" y="2133600"/>
            <a:ext cx="9072905" cy="377762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sz="3200" dirty="0" smtClean="0"/>
              <a:t>4. Što </a:t>
            </a:r>
            <a:r>
              <a:rPr lang="hr-HR" sz="3200" dirty="0"/>
              <a:t>je dekodiranje?</a:t>
            </a:r>
          </a:p>
          <a:p>
            <a:r>
              <a:rPr lang="hr-HR" sz="3200" dirty="0"/>
              <a:t>nama razumljivi znakovi </a:t>
            </a:r>
            <a:r>
              <a:rPr lang="hr-HR" sz="3200" dirty="0">
                <a:sym typeface="Wingdings" panose="05000000000000000000" pitchFamily="2" charset="2"/>
              </a:rPr>
              <a:t></a:t>
            </a:r>
            <a:r>
              <a:rPr lang="hr-HR" sz="3200" dirty="0"/>
              <a:t> binarni sustav</a:t>
            </a:r>
          </a:p>
          <a:p>
            <a:r>
              <a:rPr lang="hr-HR" sz="3200" dirty="0"/>
              <a:t>binarni sustav </a:t>
            </a:r>
            <a:r>
              <a:rPr lang="hr-HR" sz="3200" dirty="0">
                <a:sym typeface="Wingdings" panose="05000000000000000000" pitchFamily="2" charset="2"/>
              </a:rPr>
              <a:t></a:t>
            </a:r>
            <a:r>
              <a:rPr lang="hr-HR" sz="3200" dirty="0"/>
              <a:t> nama razumljivi znakovi   T</a:t>
            </a:r>
          </a:p>
          <a:p>
            <a:r>
              <a:rPr lang="hr-HR" sz="3200" dirty="0"/>
              <a:t>binarni sustav </a:t>
            </a:r>
            <a:r>
              <a:rPr lang="hr-HR" sz="3200" dirty="0">
                <a:sym typeface="Wingdings" panose="05000000000000000000" pitchFamily="2" charset="2"/>
              </a:rPr>
              <a:t></a:t>
            </a:r>
            <a:r>
              <a:rPr lang="hr-HR" sz="3200" dirty="0"/>
              <a:t> binarni sustav</a:t>
            </a:r>
          </a:p>
          <a:p>
            <a:r>
              <a:rPr lang="hr-HR" sz="3200" dirty="0"/>
              <a:t>nama razumljivi znakovi </a:t>
            </a:r>
            <a:r>
              <a:rPr lang="hr-HR" sz="3200" dirty="0">
                <a:sym typeface="Wingdings" panose="05000000000000000000" pitchFamily="2" charset="2"/>
              </a:rPr>
              <a:t></a:t>
            </a:r>
            <a:r>
              <a:rPr lang="hr-HR" sz="3200" dirty="0"/>
              <a:t> Morseova abeceda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8741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200" dirty="0" smtClean="0"/>
              <a:t>5. Koju </a:t>
            </a:r>
            <a:r>
              <a:rPr lang="hr-HR" sz="3200" dirty="0"/>
              <a:t>tablicu koristimo za kodiranje i dekodiranje?</a:t>
            </a:r>
          </a:p>
          <a:p>
            <a:r>
              <a:rPr lang="hr-HR" sz="3200" dirty="0"/>
              <a:t>ACSII</a:t>
            </a:r>
          </a:p>
          <a:p>
            <a:r>
              <a:rPr lang="hr-HR" sz="3200" dirty="0"/>
              <a:t>bilo koju</a:t>
            </a:r>
          </a:p>
          <a:p>
            <a:r>
              <a:rPr lang="hr-HR" sz="3200" dirty="0"/>
              <a:t>ASCII   T</a:t>
            </a:r>
          </a:p>
          <a:p>
            <a:r>
              <a:rPr lang="hr-HR" sz="3200" dirty="0"/>
              <a:t>ASCI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4126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9602788" cy="377762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hr-HR" sz="3200" dirty="0" smtClean="0"/>
              <a:t>6. Kodiraj</a:t>
            </a:r>
            <a:r>
              <a:rPr lang="hr-HR" sz="3200" dirty="0"/>
              <a:t>: Škola!</a:t>
            </a:r>
          </a:p>
          <a:p>
            <a:r>
              <a:rPr lang="hr-HR" sz="3200" dirty="0"/>
              <a:t>01010011 01010000 01001111 01010010 01010100</a:t>
            </a:r>
          </a:p>
          <a:p>
            <a:r>
              <a:rPr lang="hr-HR" sz="3200" dirty="0"/>
              <a:t>010011010 01101011 01101111 01101100 01100001 00100001</a:t>
            </a:r>
          </a:p>
          <a:p>
            <a:r>
              <a:rPr lang="hr-HR" sz="3200" dirty="0"/>
              <a:t>00110001 00110010 00110011 00110100 00110101 00110110</a:t>
            </a:r>
          </a:p>
          <a:p>
            <a:r>
              <a:rPr lang="hr-HR" sz="3200" dirty="0"/>
              <a:t>01011011 01101011 01101111 01101100 01100001 00100001   T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44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sz="3200" smtClean="0"/>
              <a:t>Razred: 5.</a:t>
            </a:r>
          </a:p>
          <a:p>
            <a:pPr lvl="0"/>
            <a:r>
              <a:rPr lang="hr-HR" sz="3200" dirty="0" smtClean="0"/>
              <a:t>Nastavna </a:t>
            </a:r>
            <a:r>
              <a:rPr lang="hr-HR" sz="3200" dirty="0"/>
              <a:t>cjelina: Osnove informacijske i komunikacijske tehnologije</a:t>
            </a:r>
          </a:p>
          <a:p>
            <a:pPr lvl="0"/>
            <a:r>
              <a:rPr lang="hr-HR" sz="3200" dirty="0"/>
              <a:t>Nastavna jedinica: Pohranjivanje podataka u računalo</a:t>
            </a:r>
          </a:p>
          <a:p>
            <a:pPr lvl="0"/>
            <a:r>
              <a:rPr lang="hr-HR" sz="3200" dirty="0"/>
              <a:t>Tip nastavnog sata: Kombinirani sat obrade novog gradiva i uvježbavanja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138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200" dirty="0" smtClean="0"/>
              <a:t>7. Dekodiraj</a:t>
            </a:r>
            <a:r>
              <a:rPr lang="hr-HR" sz="3200" dirty="0"/>
              <a:t>: 50 65 74 61 9A 69 23</a:t>
            </a:r>
          </a:p>
          <a:p>
            <a:r>
              <a:rPr lang="hr-HR" sz="3200" dirty="0" err="1"/>
              <a:t>Petaši</a:t>
            </a:r>
            <a:r>
              <a:rPr lang="hr-HR" sz="3200" dirty="0"/>
              <a:t>#   T</a:t>
            </a:r>
          </a:p>
          <a:p>
            <a:r>
              <a:rPr lang="hr-HR" sz="3200" dirty="0" err="1"/>
              <a:t>petaši</a:t>
            </a:r>
            <a:r>
              <a:rPr lang="hr-HR" sz="3200" dirty="0"/>
              <a:t>#</a:t>
            </a:r>
          </a:p>
          <a:p>
            <a:r>
              <a:rPr lang="hr-HR" sz="3200" dirty="0" err="1"/>
              <a:t>Petaši</a:t>
            </a:r>
            <a:r>
              <a:rPr lang="hr-HR" sz="3200" dirty="0"/>
              <a:t>$</a:t>
            </a:r>
          </a:p>
          <a:p>
            <a:r>
              <a:rPr lang="hr-HR" sz="3200" dirty="0"/>
              <a:t>PETAŠI&amp;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2532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200" dirty="0" smtClean="0"/>
              <a:t>8. Kojom </a:t>
            </a:r>
            <a:r>
              <a:rPr lang="hr-HR" sz="3200" dirty="0"/>
              <a:t>kraticom označavamo gigabajt?</a:t>
            </a:r>
          </a:p>
          <a:p>
            <a:r>
              <a:rPr lang="hr-HR" sz="3200" dirty="0"/>
              <a:t>Gb</a:t>
            </a:r>
          </a:p>
          <a:p>
            <a:r>
              <a:rPr lang="hr-HR" sz="3200" dirty="0" err="1"/>
              <a:t>gb</a:t>
            </a:r>
            <a:endParaRPr lang="hr-HR" sz="3200" dirty="0"/>
          </a:p>
          <a:p>
            <a:r>
              <a:rPr lang="hr-HR" sz="3200" dirty="0"/>
              <a:t>GB   T</a:t>
            </a:r>
          </a:p>
          <a:p>
            <a:r>
              <a:rPr lang="hr-HR" sz="3200" dirty="0" err="1"/>
              <a:t>gB</a:t>
            </a:r>
            <a:endParaRPr lang="hr-HR" sz="3200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2001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200" dirty="0" smtClean="0"/>
              <a:t>9. Koje </a:t>
            </a:r>
            <a:r>
              <a:rPr lang="hr-HR" sz="3200" dirty="0"/>
              <a:t>mjerne jedinice su ispravno poredane od najmanje do najveće?</a:t>
            </a:r>
          </a:p>
          <a:p>
            <a:r>
              <a:rPr lang="hr-HR" sz="3200" dirty="0"/>
              <a:t>B, MB, KB, GB, TB, PB</a:t>
            </a:r>
          </a:p>
          <a:p>
            <a:r>
              <a:rPr lang="hr-HR" sz="3200" dirty="0"/>
              <a:t>KB, B, MB, GB, TB, PB</a:t>
            </a:r>
          </a:p>
          <a:p>
            <a:r>
              <a:rPr lang="hr-HR" sz="3200" dirty="0"/>
              <a:t>PB, TB, GB, MB, KB, B</a:t>
            </a:r>
          </a:p>
          <a:p>
            <a:r>
              <a:rPr lang="hr-HR" sz="3200" dirty="0"/>
              <a:t>B, KB, MB, GB, TB, PB   T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6204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200" dirty="0" smtClean="0"/>
              <a:t>10. Koliko </a:t>
            </a:r>
            <a:r>
              <a:rPr lang="hr-HR" sz="3200" dirty="0"/>
              <a:t>TB ima 1 PB?</a:t>
            </a:r>
          </a:p>
          <a:p>
            <a:r>
              <a:rPr lang="hr-HR" sz="3200" dirty="0"/>
              <a:t>1024   T</a:t>
            </a:r>
          </a:p>
          <a:p>
            <a:r>
              <a:rPr lang="hr-HR" sz="3200" dirty="0"/>
              <a:t>1000</a:t>
            </a:r>
          </a:p>
          <a:p>
            <a:r>
              <a:rPr lang="hr-HR" sz="3200" dirty="0"/>
              <a:t>512</a:t>
            </a:r>
          </a:p>
          <a:p>
            <a:r>
              <a:rPr lang="hr-HR" sz="3200" dirty="0"/>
              <a:t>100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241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24</a:t>
            </a:fld>
            <a:endParaRPr lang="hr-HR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hr-H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5106573" y="5162843"/>
            <a:ext cx="66090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m</a:t>
            </a:r>
            <a:r>
              <a:rPr lang="hr-HR" sz="4400" dirty="0" smtClean="0"/>
              <a:t>ilana.jaksic@skole.hr</a:t>
            </a:r>
            <a:endParaRPr lang="hr-HR" sz="4400" dirty="0"/>
          </a:p>
        </p:txBody>
      </p:sp>
      <p:sp>
        <p:nvSpPr>
          <p:cNvPr id="7" name="Nasmiješeno lice 6"/>
          <p:cNvSpPr/>
          <p:nvPr/>
        </p:nvSpPr>
        <p:spPr>
          <a:xfrm>
            <a:off x="5106573" y="2447779"/>
            <a:ext cx="1237957" cy="1237957"/>
          </a:xfrm>
          <a:prstGeom prst="smileyF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143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CILJ (SVRHA) SATA: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/>
              <a:t>upoznati učenike s kodiranjem i mjernim jedinicama za kapacitet spremnika i veličinu podataka te ih osposobiti za samostalnu uporabu ASCII tablice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714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Materijalni (obrazovni) ishodi učenja: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/>
              <a:t>Učenici će biti sposobni:</a:t>
            </a:r>
          </a:p>
          <a:p>
            <a:pPr lvl="0"/>
            <a:r>
              <a:rPr lang="hr-HR" sz="3200" dirty="0"/>
              <a:t>navesti definiciju kôda i definirati postupak kodiranja i dekodiranja</a:t>
            </a:r>
          </a:p>
          <a:p>
            <a:pPr lvl="0"/>
            <a:r>
              <a:rPr lang="hr-HR" sz="3200" dirty="0"/>
              <a:t>razlikovati kodiranje i dekodiranje</a:t>
            </a:r>
          </a:p>
          <a:p>
            <a:pPr lvl="0"/>
            <a:r>
              <a:rPr lang="hr-HR" sz="3200" dirty="0"/>
              <a:t>opisati kako računalo sprema podatke</a:t>
            </a:r>
          </a:p>
          <a:p>
            <a:pPr lvl="0"/>
            <a:r>
              <a:rPr lang="hr-HR" sz="3200" dirty="0"/>
              <a:t>nabrojati mjerne jedinice za veličinu podataka, odnosno kapacitet spremnika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909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Funkcionalni ishodi učenja: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/>
              <a:t>Učenici će biti sposobni:</a:t>
            </a:r>
          </a:p>
          <a:p>
            <a:pPr lvl="0"/>
            <a:r>
              <a:rPr lang="hr-HR" sz="3200" dirty="0"/>
              <a:t>kodirati i dekodirati pomoću ASCII tablice</a:t>
            </a:r>
          </a:p>
          <a:p>
            <a:pPr lvl="0"/>
            <a:r>
              <a:rPr lang="hr-HR" sz="3200" dirty="0"/>
              <a:t>koristiti mjerne jedinice za veličinu podataka, odnosno kapacitet spremnika</a:t>
            </a:r>
          </a:p>
          <a:p>
            <a:pPr lvl="0"/>
            <a:r>
              <a:rPr lang="hr-HR" sz="3200" dirty="0"/>
              <a:t>riješiti zadatke u programu </a:t>
            </a:r>
            <a:r>
              <a:rPr lang="hr-HR" sz="3200" dirty="0" err="1"/>
              <a:t>Kahoot</a:t>
            </a:r>
            <a:endParaRPr lang="hr-HR" sz="3200" dirty="0"/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223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Odgojni ishodi učenja: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767839"/>
            <a:ext cx="8915400" cy="4506351"/>
          </a:xfrm>
        </p:spPr>
        <p:txBody>
          <a:bodyPr>
            <a:normAutofit fontScale="92500" lnSpcReduction="20000"/>
          </a:bodyPr>
          <a:lstStyle/>
          <a:p>
            <a:r>
              <a:rPr lang="hr-HR" sz="3500" dirty="0"/>
              <a:t>Učenici će biti sposobni:</a:t>
            </a:r>
          </a:p>
          <a:p>
            <a:pPr lvl="0"/>
            <a:r>
              <a:rPr lang="hr-HR" sz="3500" dirty="0"/>
              <a:t>razvijati pomaganje u učenju</a:t>
            </a:r>
          </a:p>
          <a:p>
            <a:pPr lvl="0"/>
            <a:r>
              <a:rPr lang="hr-HR" sz="3500" dirty="0"/>
              <a:t>razvijati samostalnost pri učenju</a:t>
            </a:r>
          </a:p>
          <a:p>
            <a:pPr lvl="0"/>
            <a:r>
              <a:rPr lang="hr-HR" sz="3500" dirty="0"/>
              <a:t>razvijati postupnost, strpljivost i upornost u radu</a:t>
            </a:r>
          </a:p>
          <a:p>
            <a:pPr lvl="0"/>
            <a:r>
              <a:rPr lang="hr-HR" sz="3500" dirty="0"/>
              <a:t>razvijati suradnički rad pri izvršenju zadatka</a:t>
            </a:r>
          </a:p>
          <a:p>
            <a:pPr lvl="0"/>
            <a:r>
              <a:rPr lang="hr-HR" sz="3500" dirty="0"/>
              <a:t>povezati naučeno sa svakodnevnim životom</a:t>
            </a:r>
          </a:p>
          <a:p>
            <a:pPr lvl="0"/>
            <a:r>
              <a:rPr lang="hr-HR" sz="3500" dirty="0"/>
              <a:t>razvijati koncentraciju i preciznost u radu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03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NASTAVNE METODE: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3200" dirty="0"/>
              <a:t>metoda usmenog izlaganja</a:t>
            </a:r>
          </a:p>
          <a:p>
            <a:pPr lvl="0"/>
            <a:r>
              <a:rPr lang="hr-HR" sz="3200" dirty="0"/>
              <a:t>metoda razgovora</a:t>
            </a:r>
          </a:p>
          <a:p>
            <a:pPr lvl="0"/>
            <a:r>
              <a:rPr lang="hr-HR" sz="3200" dirty="0"/>
              <a:t>metoda demonstracije</a:t>
            </a:r>
          </a:p>
          <a:p>
            <a:pPr lvl="0"/>
            <a:r>
              <a:rPr lang="hr-HR" sz="3200" dirty="0"/>
              <a:t>metoda praktičnih radova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031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28" y="0"/>
            <a:ext cx="8679766" cy="6748404"/>
          </a:xfrm>
        </p:spPr>
      </p:pic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56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UVODNI DIO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u</a:t>
            </a:r>
            <a:r>
              <a:rPr lang="hr-HR" sz="3200" dirty="0" smtClean="0"/>
              <a:t>z nekoliko pitanja ponavljamo naučeno prethodni blok sat</a:t>
            </a:r>
          </a:p>
          <a:p>
            <a:r>
              <a:rPr lang="hr-HR" sz="3200" dirty="0"/>
              <a:t>m</a:t>
            </a:r>
            <a:r>
              <a:rPr lang="hr-HR" sz="3200" dirty="0" smtClean="0"/>
              <a:t>otivacija za obradu novog gradiva</a:t>
            </a:r>
            <a:endParaRPr lang="hr-HR" sz="3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252D-97D5-4B73-8E1C-91327FF62065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2468356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628</Words>
  <Application>Microsoft Office PowerPoint</Application>
  <PresentationFormat>Widescreen</PresentationFormat>
  <Paragraphs>132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Wingdings</vt:lpstr>
      <vt:lpstr>Wingdings 3</vt:lpstr>
      <vt:lpstr>Pramen</vt:lpstr>
      <vt:lpstr>Artikulacija nastavnog sata informatike</vt:lpstr>
      <vt:lpstr>PowerPoint Presentation</vt:lpstr>
      <vt:lpstr>CILJ (SVRHA) SATA: </vt:lpstr>
      <vt:lpstr>Materijalni (obrazovni) ishodi učenja: </vt:lpstr>
      <vt:lpstr>Funkcionalni ishodi učenja: </vt:lpstr>
      <vt:lpstr>Odgojni ishodi učenja: </vt:lpstr>
      <vt:lpstr>NASTAVNE METODE: </vt:lpstr>
      <vt:lpstr>PowerPoint Presentation</vt:lpstr>
      <vt:lpstr>UVODNI DIO</vt:lpstr>
      <vt:lpstr>SREDIŠNJI DIO</vt:lpstr>
      <vt:lpstr>PowerPoint Presentation</vt:lpstr>
      <vt:lpstr>PowerPoint Presentation</vt:lpstr>
      <vt:lpstr>ZAVRŠNI DIO</vt:lpstr>
      <vt:lpstr>Kviz u Kahootu: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Artikulacija nastavnog sata informatike</dc:title>
  <dc:creator>Milana</dc:creator>
  <cp:lastModifiedBy>Darko</cp:lastModifiedBy>
  <cp:revision>20</cp:revision>
  <dcterms:created xsi:type="dcterms:W3CDTF">2017-10-24T14:56:27Z</dcterms:created>
  <dcterms:modified xsi:type="dcterms:W3CDTF">2017-11-13T21:59:20Z</dcterms:modified>
</cp:coreProperties>
</file>