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544" autoAdjust="0"/>
    <p:restoredTop sz="94660"/>
  </p:normalViewPr>
  <p:slideViewPr>
    <p:cSldViewPr snapToGrid="0" showGuides="1">
      <p:cViewPr>
        <p:scale>
          <a:sx n="79" d="100"/>
          <a:sy n="79" d="100"/>
        </p:scale>
        <p:origin x="-1098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362" y="4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715A1-4ADC-44E0-9587-804FF39D6B22}" type="slidenum">
              <a:rPr lang="hr-HR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80802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715A1-4ADC-44E0-9587-804FF39D6B22}" type="slidenum">
              <a:rPr lang="hr-HR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61476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like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8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=""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0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Rezervirano mjesto teksta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898295" y="971253"/>
            <a:ext cx="8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hr-HR" sz="1800" b="0" i="0" dirty="0" smtClean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“</a:t>
            </a:r>
            <a:endParaRPr lang="hr-HR" dirty="0"/>
          </a:p>
        </p:txBody>
      </p:sp>
      <p:sp>
        <p:nvSpPr>
          <p:cNvPr id="13" name="TekstniOkvir 12"/>
          <p:cNvSpPr txBox="1"/>
          <p:nvPr/>
        </p:nvSpPr>
        <p:spPr>
          <a:xfrm>
            <a:off x="9330490" y="2613787"/>
            <a:ext cx="8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hr-HR" sz="1800" b="0" i="0" dirty="0" smtClean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”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rtica s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Kartica s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8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9334033" y="3316513"/>
            <a:ext cx="8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hr-HR" sz="1800" b="0" i="0" dirty="0" smtClean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”</a:t>
            </a:r>
            <a:endParaRPr lang="hr-HR" dirty="0"/>
          </a:p>
        </p:txBody>
      </p:sp>
      <p:sp>
        <p:nvSpPr>
          <p:cNvPr id="14" name="TekstniOkvir 13"/>
          <p:cNvSpPr txBox="1"/>
          <p:nvPr/>
        </p:nvSpPr>
        <p:spPr>
          <a:xfrm>
            <a:off x="898295" y="971253"/>
            <a:ext cx="801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914400">
              <a:buNone/>
            </a:pPr>
            <a:r>
              <a:rPr lang="hr-HR" sz="1800" b="0" i="0" dirty="0" smtClean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“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čno ili neto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0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3" name="Rezervirano mjesto teksta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=""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7" name="Ravni poveznik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zervirano mjesto teksta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9" name="Rezervirano mjesto teksta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Rezervirano mjesto teksta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Rezervirano mjesto teksta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Rezervirano mjesto teksta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4" name="Rezervirano mjesto teksta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9" name="Rezervirano mjesto slike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  <p:sp>
        <p:nvSpPr>
          <p:cNvPr id="30" name="Rezervirano mjesto slike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  <p:sp>
        <p:nvSpPr>
          <p:cNvPr id="31" name="Rezervirano mjesto slike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  <p:cxnSp>
        <p:nvCxnSpPr>
          <p:cNvPr id="17" name="Ravni poveznik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612208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7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a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5" name="Elipsa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6" name="Elipsa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7" name="Elipsa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8" name="Elipsa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hr-HR" smtClean="0"/>
              <a:pPr/>
              <a:t>19.9.2015.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sz="6600" dirty="0" smtClean="0"/>
              <a:t>Pravilnik </a:t>
            </a:r>
            <a:r>
              <a:rPr lang="hr-HR" sz="6600" dirty="0"/>
              <a:t>o </a:t>
            </a:r>
            <a:r>
              <a:rPr lang="hr-HR" sz="6600" dirty="0" smtClean="0"/>
              <a:t>kriterijima</a:t>
            </a:r>
            <a:br>
              <a:rPr lang="hr-HR" sz="6600" dirty="0" smtClean="0"/>
            </a:br>
            <a:r>
              <a:rPr lang="hr-HR" sz="6600" dirty="0" smtClean="0"/>
              <a:t>za </a:t>
            </a:r>
            <a:r>
              <a:rPr lang="hr-HR" sz="6600" dirty="0"/>
              <a:t>izricanje pedagoških mjera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hr-HR" dirty="0" smtClean="0">
                <a:solidFill>
                  <a:srgbClr val="F5A408"/>
                </a:solidFill>
              </a:rPr>
              <a:t>SREDNJ</a:t>
            </a:r>
            <a:r>
              <a:rPr lang="hr-HR" b="0" i="0" dirty="0" smtClean="0">
                <a:solidFill>
                  <a:srgbClr val="F5A408"/>
                </a:solidFill>
              </a:rPr>
              <a:t>a Škola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8359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4079" y="0"/>
            <a:ext cx="9404723" cy="1400530"/>
          </a:xfrm>
        </p:spPr>
        <p:txBody>
          <a:bodyPr/>
          <a:lstStyle/>
          <a:p>
            <a:r>
              <a:rPr lang="hr-HR" dirty="0">
                <a:solidFill>
                  <a:srgbClr val="EBEBEB"/>
                </a:solidFill>
              </a:rPr>
              <a:t>Izricanje pedagoške mjere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4380" y="809291"/>
            <a:ext cx="11754852" cy="4434354"/>
          </a:xfrm>
        </p:spPr>
        <p:txBody>
          <a:bodyPr>
            <a:noAutofit/>
          </a:bodyPr>
          <a:lstStyle/>
          <a:p>
            <a:pPr algn="just"/>
            <a:r>
              <a:rPr lang="hr-HR" sz="2000" dirty="0"/>
              <a:t>Prije izricanja pedagoške mjere </a:t>
            </a:r>
            <a:r>
              <a:rPr lang="hr-HR" sz="2000" u="sng" dirty="0"/>
              <a:t>odgojno-obrazovni radnici škole dužni su međusobno se konzultirati, kontaktirati roditelja učenika</a:t>
            </a:r>
            <a:r>
              <a:rPr lang="hr-HR" sz="2000" dirty="0"/>
              <a:t>, a ako je potrebno </a:t>
            </a:r>
            <a:r>
              <a:rPr lang="hr-HR" sz="2000" b="1" u="sng" dirty="0"/>
              <a:t>mogu se konzultirati i sa školskim liječnikom, drugim stručnjakom ili nadležnim centrom za socijalnu skrb </a:t>
            </a:r>
            <a:r>
              <a:rPr lang="hr-HR" sz="2000" dirty="0"/>
              <a:t>radi upoznavanja osobina i mogućnosti učenika te uklanjanja uzroka koji sprečavaju ili otežavaju njihov pravilan razvoj kako bi se ublažili rizični i pojačali zaštitni čimbenici u razvoju učenika.</a:t>
            </a:r>
          </a:p>
          <a:p>
            <a:pPr algn="just"/>
            <a:r>
              <a:rPr lang="hr-HR" sz="2000" b="1" dirty="0" smtClean="0"/>
              <a:t>U </a:t>
            </a:r>
            <a:r>
              <a:rPr lang="hr-HR" sz="2000" b="1" dirty="0"/>
              <a:t>obrazloženju pedagoške mjere </a:t>
            </a:r>
            <a:r>
              <a:rPr lang="hr-HR" sz="2000" dirty="0"/>
              <a:t>navest će se mjesto, vrijeme i način na koji je </a:t>
            </a:r>
            <a:r>
              <a:rPr lang="hr-HR" sz="2000" b="1" u="sng" dirty="0"/>
              <a:t>došlo do neprihvatljivog ponašanja te posljedice koje su nastupile ili su mogle nastupiti</a:t>
            </a:r>
            <a:r>
              <a:rPr lang="hr-HR" sz="2000" dirty="0"/>
              <a:t>. Obrazloženje mora sadržavati i podatke o prethodno poduzetim preventivnim mjerama te prijedloge za pružanje pomoći i potpore učeniku s </a:t>
            </a:r>
            <a:r>
              <a:rPr lang="hr-HR" sz="2000" b="1" u="sng" dirty="0"/>
              <a:t>ciljem otklanjanja uzroka neprihvatljivog ponašanja</a:t>
            </a:r>
            <a:r>
              <a:rPr lang="hr-HR" sz="2000" dirty="0" smtClean="0"/>
              <a:t>.</a:t>
            </a:r>
          </a:p>
          <a:p>
            <a:pPr algn="just"/>
            <a:r>
              <a:rPr lang="hr-HR" sz="2000" dirty="0"/>
              <a:t>Učeniku kojemu je već izrečena </a:t>
            </a:r>
            <a:r>
              <a:rPr lang="hr-HR" sz="2000" b="1" dirty="0"/>
              <a:t>pedagoška mjera </a:t>
            </a:r>
            <a:r>
              <a:rPr lang="hr-HR" sz="2000" b="1" dirty="0" smtClean="0"/>
              <a:t>opomene ili ukora</a:t>
            </a:r>
            <a:r>
              <a:rPr lang="hr-HR" sz="2000" dirty="0" smtClean="0"/>
              <a:t> ponavlja </a:t>
            </a:r>
            <a:r>
              <a:rPr lang="hr-HR" sz="2000" dirty="0"/>
              <a:t>se prethodno izrečena pedagoška mjera u slučaju neprihvatljivog ponašanja manje ili iste težine </a:t>
            </a:r>
            <a:r>
              <a:rPr lang="hr-HR" sz="2000" b="1" dirty="0"/>
              <a:t>za koje mu još nije izrečena pedagoška mjera</a:t>
            </a:r>
            <a:r>
              <a:rPr lang="hr-HR" sz="2000" dirty="0"/>
              <a:t>. </a:t>
            </a:r>
            <a:r>
              <a:rPr lang="hr-HR" sz="2000" b="1" u="sng" dirty="0"/>
              <a:t>Ista pedagoška mjera može se izreći najviše dva puta </a:t>
            </a:r>
            <a:r>
              <a:rPr lang="hr-HR" sz="2000" b="1" dirty="0"/>
              <a:t>tijekom školske godine</a:t>
            </a:r>
            <a:r>
              <a:rPr lang="hr-HR" sz="2000" dirty="0"/>
              <a:t>. U slučaju da se učenik ponovno neprihvatljivo ponaša, izriče se pedagoška mjera sljedeće </a:t>
            </a:r>
            <a:r>
              <a:rPr lang="hr-HR" sz="2000" dirty="0" smtClean="0"/>
              <a:t>težine. </a:t>
            </a:r>
          </a:p>
          <a:p>
            <a:pPr algn="just"/>
            <a:r>
              <a:rPr lang="hr-HR" sz="2000" dirty="0" smtClean="0"/>
              <a:t>Učeniku se izriče sljedeća </a:t>
            </a:r>
            <a:r>
              <a:rPr lang="hr-HR" sz="2000" dirty="0"/>
              <a:t>teža mjera u slučaju </a:t>
            </a:r>
            <a:r>
              <a:rPr lang="hr-HR" sz="2000" b="1" u="sng" dirty="0"/>
              <a:t>ponavljanja neprihvatljivog ponašanja za koju mu je već izrečena pedagoška </a:t>
            </a:r>
            <a:r>
              <a:rPr lang="hr-HR" sz="2000" b="1" u="sng" dirty="0" smtClean="0"/>
              <a:t>mjera</a:t>
            </a:r>
            <a:r>
              <a:rPr lang="hr-HR" sz="2000" b="1" dirty="0" smtClean="0"/>
              <a:t>.</a:t>
            </a:r>
            <a:endParaRPr lang="hr-HR" sz="2000" b="1" dirty="0"/>
          </a:p>
        </p:txBody>
      </p:sp>
    </p:spTree>
    <p:extLst>
      <p:ext uri="{BB962C8B-B14F-4D97-AF65-F5344CB8AC3E}">
        <p14:creationId xmlns="" xmlns:p14="http://schemas.microsoft.com/office/powerpoint/2010/main" val="70991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6" y="3296653"/>
            <a:ext cx="8825657" cy="1480727"/>
          </a:xfrm>
        </p:spPr>
        <p:txBody>
          <a:bodyPr/>
          <a:lstStyle/>
          <a:p>
            <a:pPr algn="l" defTabSz="457200">
              <a:spcBef>
                <a:spcPct val="0"/>
              </a:spcBef>
              <a:buNone/>
            </a:pPr>
            <a:r>
              <a:rPr lang="hr-HR" sz="4000" b="0" i="0" dirty="0" smtClean="0">
                <a:solidFill>
                  <a:srgbClr val="EBEBEB"/>
                </a:solidFill>
                <a:latin typeface="Century Gothic"/>
              </a:rPr>
              <a:t>Pitanja?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Hvala na pažnji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1058779" y="1503947"/>
            <a:ext cx="99260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 smtClean="0"/>
              <a:t>Link:    </a:t>
            </a:r>
            <a:r>
              <a:rPr lang="hr-HR" sz="3200" b="1" dirty="0" smtClean="0"/>
              <a:t>public.mzos.hr/Default.aspx?art=14012&amp;sec=2194</a:t>
            </a:r>
            <a:endParaRPr lang="hr-HR" sz="3200" b="1" dirty="0"/>
          </a:p>
        </p:txBody>
      </p:sp>
    </p:spTree>
    <p:extLst>
      <p:ext uri="{BB962C8B-B14F-4D97-AF65-F5344CB8AC3E}">
        <p14:creationId xmlns="" xmlns:p14="http://schemas.microsoft.com/office/powerpoint/2010/main" val="49658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39406" y="657255"/>
            <a:ext cx="9404723" cy="1400530"/>
          </a:xfrm>
        </p:spPr>
        <p:txBody>
          <a:bodyPr/>
          <a:lstStyle/>
          <a:p>
            <a:r>
              <a:rPr lang="hr-HR" dirty="0"/>
              <a:t>Svrha </a:t>
            </a:r>
            <a:r>
              <a:rPr lang="hr-HR" dirty="0" smtClean="0"/>
              <a:t>pedagoške </a:t>
            </a:r>
            <a:r>
              <a:rPr lang="hr-HR" dirty="0"/>
              <a:t>mjere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93295" y="2052918"/>
            <a:ext cx="11237493" cy="4195481"/>
          </a:xfrm>
        </p:spPr>
        <p:txBody>
          <a:bodyPr>
            <a:normAutofit/>
          </a:bodyPr>
          <a:lstStyle/>
          <a:p>
            <a:pPr>
              <a:buClr>
                <a:srgbClr val="F5A408"/>
              </a:buClr>
              <a:buFont typeface="Wingdings 3"/>
              <a:buChar char=""/>
            </a:pPr>
            <a:r>
              <a:rPr lang="hr-HR" sz="2400" dirty="0"/>
              <a:t>Svrha izricanja pedagoške mjere je da </a:t>
            </a:r>
            <a:r>
              <a:rPr lang="hr-HR" sz="2400" dirty="0" smtClean="0"/>
              <a:t>se </a:t>
            </a:r>
            <a:r>
              <a:rPr lang="hr-HR" sz="2400" dirty="0"/>
              <a:t>njezinim </a:t>
            </a:r>
            <a:r>
              <a:rPr lang="hr-HR" sz="2400" dirty="0" smtClean="0"/>
              <a:t>izricanjem:</a:t>
            </a:r>
          </a:p>
          <a:p>
            <a:pPr lvl="1">
              <a:buClr>
                <a:srgbClr val="F5A408"/>
              </a:buClr>
              <a:buFont typeface="Wingdings 3"/>
              <a:buChar char=""/>
            </a:pPr>
            <a:r>
              <a:rPr lang="hr-HR" sz="2400" dirty="0" smtClean="0"/>
              <a:t>utječe </a:t>
            </a:r>
            <a:r>
              <a:rPr lang="hr-HR" sz="2400" dirty="0"/>
              <a:t>na promjenu ponašanja učenika </a:t>
            </a:r>
            <a:endParaRPr lang="hr-HR" sz="2400" dirty="0" smtClean="0"/>
          </a:p>
          <a:p>
            <a:pPr lvl="1">
              <a:buClr>
                <a:srgbClr val="F5A408"/>
              </a:buClr>
              <a:buFont typeface="Wingdings 3"/>
              <a:buChar char=""/>
            </a:pPr>
            <a:r>
              <a:rPr lang="hr-HR" sz="2400" dirty="0" smtClean="0"/>
              <a:t>da </a:t>
            </a:r>
            <a:r>
              <a:rPr lang="hr-HR" sz="2400" dirty="0"/>
              <a:t>bude poticaj na odgovorno i primjerno ponašanje drugim učenicima. </a:t>
            </a:r>
            <a:endParaRPr lang="hr-HR" sz="2400" dirty="0" smtClean="0"/>
          </a:p>
          <a:p>
            <a:pPr lvl="1">
              <a:buClr>
                <a:srgbClr val="F5A408"/>
              </a:buClr>
              <a:buFont typeface="Wingdings 3"/>
              <a:buChar char=""/>
            </a:pPr>
            <a:r>
              <a:rPr lang="hr-HR" sz="2400" dirty="0" smtClean="0"/>
              <a:t>potaknuti </a:t>
            </a:r>
            <a:r>
              <a:rPr lang="hr-HR" sz="2400" dirty="0"/>
              <a:t>učenike na preuzimanje odgovornosti </a:t>
            </a:r>
            <a:endParaRPr lang="hr-HR" sz="2400" dirty="0" smtClean="0"/>
          </a:p>
          <a:p>
            <a:pPr lvl="1">
              <a:buClr>
                <a:srgbClr val="F5A408"/>
              </a:buClr>
              <a:buFont typeface="Wingdings 3"/>
              <a:buChar char=""/>
            </a:pPr>
            <a:r>
              <a:rPr lang="hr-HR" sz="2400" dirty="0" smtClean="0"/>
              <a:t>usvajanje </a:t>
            </a:r>
            <a:r>
              <a:rPr lang="hr-HR" sz="2400" dirty="0"/>
              <a:t>pozitivnog odnosa prema školskim obvezama i okruženju</a:t>
            </a:r>
            <a:endParaRPr lang="hr-HR" sz="2400" b="0" i="0" dirty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85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83631" y="452718"/>
            <a:ext cx="11345779" cy="1400530"/>
          </a:xfrm>
        </p:spPr>
        <p:txBody>
          <a:bodyPr/>
          <a:lstStyle/>
          <a:p>
            <a:r>
              <a:rPr lang="hr-HR" dirty="0"/>
              <a:t>Pedagoške mjere </a:t>
            </a:r>
            <a:r>
              <a:rPr lang="hr-HR" dirty="0" smtClean="0"/>
              <a:t>u srednjoj školi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07060" y="1463371"/>
            <a:ext cx="10639509" cy="4195481"/>
          </a:xfrm>
        </p:spPr>
        <p:txBody>
          <a:bodyPr>
            <a:noAutofit/>
          </a:bodyPr>
          <a:lstStyle/>
          <a:p>
            <a:pPr algn="just"/>
            <a:r>
              <a:rPr lang="hr-HR" sz="2400" dirty="0" smtClean="0"/>
              <a:t>Pedagoške </a:t>
            </a:r>
            <a:r>
              <a:rPr lang="hr-HR" sz="2400" dirty="0"/>
              <a:t>mjere za koje se utvrđuju kriteriji u</a:t>
            </a:r>
            <a:r>
              <a:rPr lang="hr-HR" sz="2400" dirty="0" smtClean="0"/>
              <a:t> </a:t>
            </a:r>
            <a:r>
              <a:rPr lang="hr-HR" sz="2400" dirty="0"/>
              <a:t>osnovnoj školi su: </a:t>
            </a:r>
            <a:endParaRPr lang="hr-HR" sz="2400" dirty="0" smtClean="0"/>
          </a:p>
          <a:p>
            <a:pPr lvl="1" algn="just"/>
            <a:r>
              <a:rPr lang="hr-HR" sz="2400" dirty="0" smtClean="0"/>
              <a:t>opomena</a:t>
            </a:r>
            <a:r>
              <a:rPr lang="hr-HR" sz="2400" dirty="0"/>
              <a:t>, </a:t>
            </a:r>
            <a:endParaRPr lang="hr-HR" sz="2400" dirty="0" smtClean="0"/>
          </a:p>
          <a:p>
            <a:pPr lvl="1" algn="just"/>
            <a:r>
              <a:rPr lang="hr-HR" sz="2400" dirty="0" smtClean="0"/>
              <a:t>ukor</a:t>
            </a:r>
            <a:r>
              <a:rPr lang="hr-HR" sz="2400" dirty="0"/>
              <a:t>, </a:t>
            </a:r>
            <a:endParaRPr lang="hr-HR" sz="2400" dirty="0" smtClean="0"/>
          </a:p>
          <a:p>
            <a:pPr lvl="1" algn="just"/>
            <a:r>
              <a:rPr lang="hr-HR" sz="2400" dirty="0" smtClean="0"/>
              <a:t>strogi </a:t>
            </a:r>
            <a:r>
              <a:rPr lang="hr-HR" sz="2400" dirty="0"/>
              <a:t>ukor </a:t>
            </a:r>
            <a:endParaRPr lang="hr-HR" sz="2400" dirty="0" smtClean="0"/>
          </a:p>
          <a:p>
            <a:pPr lvl="1" algn="just"/>
            <a:r>
              <a:rPr lang="hr-HR" sz="2400" dirty="0" smtClean="0"/>
              <a:t>preseljenje </a:t>
            </a:r>
            <a:r>
              <a:rPr lang="hr-HR" sz="2400" dirty="0"/>
              <a:t>u drugu </a:t>
            </a:r>
            <a:r>
              <a:rPr lang="hr-HR" sz="2400" dirty="0" smtClean="0"/>
              <a:t>školu</a:t>
            </a:r>
            <a:endParaRPr lang="hr-HR" sz="2400" dirty="0"/>
          </a:p>
          <a:p>
            <a:pPr lvl="0" algn="just">
              <a:buClr>
                <a:srgbClr val="F5A408"/>
              </a:buClr>
            </a:pPr>
            <a:r>
              <a:rPr lang="hr-HR" sz="2400" dirty="0">
                <a:solidFill>
                  <a:prstClr val="white"/>
                </a:solidFill>
              </a:rPr>
              <a:t>Pedagoške mjere izriču se zbog </a:t>
            </a:r>
            <a:r>
              <a:rPr lang="hr-HR" sz="2400" b="1" dirty="0">
                <a:solidFill>
                  <a:prstClr val="white"/>
                </a:solidFill>
              </a:rPr>
              <a:t>povrede dužnosti, neispunjavanja obveza, nasilničkog ponašanja i drugih neprimjerenih </a:t>
            </a:r>
            <a:r>
              <a:rPr lang="hr-HR" sz="2400" b="1" dirty="0" smtClean="0">
                <a:solidFill>
                  <a:prstClr val="white"/>
                </a:solidFill>
              </a:rPr>
              <a:t>ponašanja.</a:t>
            </a:r>
          </a:p>
          <a:p>
            <a:pPr lvl="0" algn="just">
              <a:buClr>
                <a:srgbClr val="F5A408"/>
              </a:buClr>
            </a:pPr>
            <a:r>
              <a:rPr lang="hr-HR" sz="2400" dirty="0"/>
              <a:t>Kriteriji na temelju kojih se izriče pedagoška mjera </a:t>
            </a:r>
            <a:r>
              <a:rPr lang="hr-HR" sz="2400" dirty="0" smtClean="0"/>
              <a:t>su </a:t>
            </a:r>
            <a:r>
              <a:rPr lang="hr-HR" sz="2400" dirty="0"/>
              <a:t>takvi da </a:t>
            </a:r>
            <a:r>
              <a:rPr lang="hr-HR" sz="2400" b="1" dirty="0"/>
              <a:t>potaknu učenika na odustajanje od neprihvatljivih oblika ponašanja </a:t>
            </a:r>
            <a:r>
              <a:rPr lang="hr-HR" sz="2400" dirty="0"/>
              <a:t>i usvajanje prihvatljivih oblika ponašanja, u skladu s pravilima i kućnim redom škole</a:t>
            </a:r>
            <a:endParaRPr lang="hr-H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7724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9705" y="284275"/>
            <a:ext cx="11084678" cy="1400530"/>
          </a:xfrm>
        </p:spPr>
        <p:txBody>
          <a:bodyPr/>
          <a:lstStyle/>
          <a:p>
            <a:r>
              <a:rPr lang="hr-HR" dirty="0" smtClean="0"/>
              <a:t>Lakša neprihvatljiva ponašanja: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8758" y="1163996"/>
            <a:ext cx="12192000" cy="3823447"/>
          </a:xfrm>
        </p:spPr>
        <p:txBody>
          <a:bodyPr>
            <a:noAutofit/>
          </a:bodyPr>
          <a:lstStyle/>
          <a:p>
            <a:r>
              <a:rPr lang="hr-HR" sz="1800" dirty="0" smtClean="0"/>
              <a:t>ometanje </a:t>
            </a:r>
            <a:r>
              <a:rPr lang="hr-HR" sz="1800" dirty="0"/>
              <a:t>odgojno-obrazovnoga rada (npr. izazivanje nereda, stvaranje buke, pričanje nakon usmene opomene učitelja/nastavnika ili dovikivanje tijekom odgojnoobrazovnoga rada);</a:t>
            </a:r>
          </a:p>
          <a:p>
            <a:r>
              <a:rPr lang="hr-HR" sz="1800" dirty="0" smtClean="0"/>
              <a:t>onečišćenje </a:t>
            </a:r>
            <a:r>
              <a:rPr lang="hr-HR" sz="1800" dirty="0"/>
              <a:t>školskoga prostora i okoliša (npr. bacanje smeća izvan koševa za otpatke);</a:t>
            </a:r>
          </a:p>
          <a:p>
            <a:r>
              <a:rPr lang="hr-HR" sz="1800" dirty="0" smtClean="0"/>
              <a:t>oštećivanje </a:t>
            </a:r>
            <a:r>
              <a:rPr lang="hr-HR" sz="1800" dirty="0"/>
              <a:t>imovine u prostorima škole </a:t>
            </a:r>
            <a:r>
              <a:rPr lang="hr-HR" sz="1800" dirty="0" smtClean="0"/>
              <a:t>nanošenjem </a:t>
            </a:r>
            <a:r>
              <a:rPr lang="hr-HR" sz="1800" dirty="0"/>
              <a:t>manje štete (npr. šaranje, urezivanje u namještaj);</a:t>
            </a:r>
          </a:p>
          <a:p>
            <a:r>
              <a:rPr lang="hr-HR" sz="1800" dirty="0" smtClean="0"/>
              <a:t>nedopušteno </a:t>
            </a:r>
            <a:r>
              <a:rPr lang="hr-HR" sz="1800" dirty="0"/>
              <a:t>korištenje informacijsko-komunikacijskih uređaja tijekom odgojnoobrazovnoga rada;</a:t>
            </a:r>
          </a:p>
          <a:p>
            <a:r>
              <a:rPr lang="hr-HR" sz="1800" dirty="0" smtClean="0"/>
              <a:t>pomaganje </a:t>
            </a:r>
            <a:r>
              <a:rPr lang="hr-HR" sz="1800" dirty="0"/>
              <a:t>ili poticanje ulaska neovlaštenih osoba u školski prostor;</a:t>
            </a:r>
          </a:p>
          <a:p>
            <a:r>
              <a:rPr lang="hr-HR" sz="1800" dirty="0" smtClean="0"/>
              <a:t>poticanje </a:t>
            </a:r>
            <a:r>
              <a:rPr lang="hr-HR" sz="1800" dirty="0"/>
              <a:t>drugih učenika na neprihvatljiva ponašanja;</a:t>
            </a:r>
          </a:p>
          <a:p>
            <a:r>
              <a:rPr lang="hr-HR" sz="1800" dirty="0" smtClean="0"/>
              <a:t>uznemiravanje </a:t>
            </a:r>
            <a:r>
              <a:rPr lang="hr-HR" sz="1800" dirty="0"/>
              <a:t>učenika ili radnika škole </a:t>
            </a:r>
            <a:r>
              <a:rPr lang="hr-HR" sz="1800" dirty="0" smtClean="0"/>
              <a:t>odnosno aktivnosti </a:t>
            </a:r>
            <a:r>
              <a:rPr lang="hr-HR" sz="1800" dirty="0"/>
              <a:t>koje izazivaju nelagodu u drugih </a:t>
            </a:r>
            <a:r>
              <a:rPr lang="hr-HR" sz="1800" dirty="0" smtClean="0"/>
              <a:t>osoba,</a:t>
            </a:r>
          </a:p>
          <a:p>
            <a:pPr>
              <a:buNone/>
            </a:pPr>
            <a:r>
              <a:rPr lang="hr-HR" sz="1800" dirty="0" smtClean="0"/>
              <a:t>	nakon </a:t>
            </a:r>
            <a:r>
              <a:rPr lang="hr-HR" sz="1800" dirty="0"/>
              <a:t>što je učenik na to upozoren;</a:t>
            </a:r>
          </a:p>
          <a:p>
            <a:r>
              <a:rPr lang="hr-HR" sz="1800" dirty="0" smtClean="0"/>
              <a:t>korištenje </a:t>
            </a:r>
            <a:r>
              <a:rPr lang="hr-HR" sz="1800" dirty="0"/>
              <a:t>nedopuštenih izvora podataka u svrhu prepisivanja.</a:t>
            </a:r>
          </a:p>
        </p:txBody>
      </p:sp>
      <p:sp>
        <p:nvSpPr>
          <p:cNvPr id="6" name="Pravokutnik 5"/>
          <p:cNvSpPr/>
          <p:nvPr/>
        </p:nvSpPr>
        <p:spPr>
          <a:xfrm>
            <a:off x="658142" y="5075418"/>
            <a:ext cx="107569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400" dirty="0" smtClean="0"/>
              <a:t>Nakon </a:t>
            </a:r>
            <a:r>
              <a:rPr lang="hr-HR" sz="2400" u="sng" dirty="0" smtClean="0"/>
              <a:t>drugog evidentiranog lakšeg neprihvatljivog ponašanja </a:t>
            </a:r>
            <a:r>
              <a:rPr lang="hr-HR" sz="2400" dirty="0" smtClean="0"/>
              <a:t>ili </a:t>
            </a:r>
            <a:r>
              <a:rPr lang="hr-HR" sz="2400" dirty="0"/>
              <a:t>više od 0,5% nastavnih sati od ukupnoga broja sati u koje je trebao biti uključen tijekom nastavne </a:t>
            </a:r>
            <a:r>
              <a:rPr lang="hr-HR" sz="2400" dirty="0" smtClean="0"/>
              <a:t>godine </a:t>
            </a:r>
            <a:r>
              <a:rPr lang="hr-HR" sz="2400" i="1" u="sng" dirty="0" smtClean="0"/>
              <a:t>(više od 5 neopravdanih sati</a:t>
            </a:r>
            <a:r>
              <a:rPr lang="hr-HR" sz="2400" dirty="0" smtClean="0"/>
              <a:t>) </a:t>
            </a:r>
            <a:r>
              <a:rPr lang="hr-HR" sz="2400" dirty="0"/>
              <a:t>slijedi</a:t>
            </a:r>
            <a:r>
              <a:rPr lang="hr-HR" sz="2400" dirty="0" smtClean="0"/>
              <a:t> </a:t>
            </a:r>
            <a:r>
              <a:rPr lang="hr-HR" sz="2400" b="1" i="1" dirty="0" smtClean="0">
                <a:latin typeface="Verdana" panose="020B0604030504040204" pitchFamily="34" charset="0"/>
              </a:rPr>
              <a:t>pedagoška mjera opomene!</a:t>
            </a:r>
            <a:endParaRPr lang="hr-HR" sz="2400" b="1" i="1" dirty="0" smtClean="0"/>
          </a:p>
          <a:p>
            <a:pPr algn="just"/>
            <a:endParaRPr lang="hr-HR" sz="2400" dirty="0"/>
          </a:p>
        </p:txBody>
      </p:sp>
    </p:spTree>
    <p:extLst>
      <p:ext uri="{BB962C8B-B14F-4D97-AF65-F5344CB8AC3E}">
        <p14:creationId xmlns="" xmlns:p14="http://schemas.microsoft.com/office/powerpoint/2010/main" val="332278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46111" y="0"/>
            <a:ext cx="9404723" cy="1400530"/>
          </a:xfrm>
        </p:spPr>
        <p:txBody>
          <a:bodyPr/>
          <a:lstStyle/>
          <a:p>
            <a:r>
              <a:rPr lang="hr-HR" dirty="0" smtClean="0"/>
              <a:t>Teža neprihvatljiva ponašanja: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1890" y="706797"/>
            <a:ext cx="11741406" cy="3823447"/>
          </a:xfrm>
        </p:spPr>
        <p:txBody>
          <a:bodyPr>
            <a:noAutofit/>
          </a:bodyPr>
          <a:lstStyle/>
          <a:p>
            <a:r>
              <a:rPr lang="hr-HR" sz="1800" dirty="0" smtClean="0"/>
              <a:t>ometanje </a:t>
            </a:r>
            <a:r>
              <a:rPr lang="hr-HR" sz="1800" dirty="0"/>
              <a:t>odgojno-obrazovnoga rada na način da je onemogućeno njegovo daljnje izvođenje;</a:t>
            </a:r>
          </a:p>
          <a:p>
            <a:r>
              <a:rPr lang="hr-HR" sz="1800" dirty="0" smtClean="0"/>
              <a:t>povreda </a:t>
            </a:r>
            <a:r>
              <a:rPr lang="hr-HR" sz="1800" dirty="0"/>
              <a:t>dostojanstva druge osobe omalovažavanjem, vrijeđanjem ili širenjem </a:t>
            </a:r>
            <a:r>
              <a:rPr lang="hr-HR" sz="1800" dirty="0" smtClean="0"/>
              <a:t>neistina i glasina;</a:t>
            </a:r>
            <a:endParaRPr lang="hr-HR" sz="1800" dirty="0"/>
          </a:p>
          <a:p>
            <a:r>
              <a:rPr lang="hr-HR" sz="1800" dirty="0" smtClean="0"/>
              <a:t>unošenje </a:t>
            </a:r>
            <a:r>
              <a:rPr lang="hr-HR" sz="1800" dirty="0"/>
              <a:t>ili konzumiranje </a:t>
            </a:r>
            <a:r>
              <a:rPr lang="hr-HR" sz="1800" dirty="0" err="1"/>
              <a:t>psihoaktivnih</a:t>
            </a:r>
            <a:r>
              <a:rPr lang="hr-HR" sz="1800" dirty="0"/>
              <a:t> sredstava u prostor škole </a:t>
            </a:r>
            <a:r>
              <a:rPr lang="hr-HR" sz="1800" dirty="0" smtClean="0"/>
              <a:t>;</a:t>
            </a:r>
          </a:p>
          <a:p>
            <a:r>
              <a:rPr lang="hr-HR" sz="1800" dirty="0" smtClean="0"/>
              <a:t>dovođenje </a:t>
            </a:r>
            <a:r>
              <a:rPr lang="hr-HR" sz="1800" dirty="0"/>
              <a:t>ili pomaganje prilikom dolaska neovlaštenim osobama koje su nanijele štetu osobama ili imovini u prostoru škole ili na drugome mjestu gdje se održava odgojno-obrazovni rad;</a:t>
            </a:r>
          </a:p>
          <a:p>
            <a:r>
              <a:rPr lang="hr-HR" sz="1800" dirty="0" smtClean="0"/>
              <a:t>namjerno </a:t>
            </a:r>
            <a:r>
              <a:rPr lang="hr-HR" sz="1800" dirty="0"/>
              <a:t>uništavanje imovine nanošenjem veće štete u prostoru </a:t>
            </a:r>
            <a:r>
              <a:rPr lang="hr-HR" sz="1800" dirty="0" smtClean="0"/>
              <a:t>škole;</a:t>
            </a:r>
            <a:endParaRPr lang="hr-HR" sz="1800" dirty="0"/>
          </a:p>
          <a:p>
            <a:r>
              <a:rPr lang="hr-HR" sz="1800" dirty="0" smtClean="0"/>
              <a:t>prikrivanje </a:t>
            </a:r>
            <a:r>
              <a:rPr lang="hr-HR" sz="1800" dirty="0"/>
              <a:t>nasilnih oblika ponašanja;</a:t>
            </a:r>
          </a:p>
          <a:p>
            <a:r>
              <a:rPr lang="hr-HR" sz="1800" dirty="0" smtClean="0"/>
              <a:t>udaranje</a:t>
            </a:r>
            <a:r>
              <a:rPr lang="hr-HR" sz="1800" dirty="0"/>
              <a:t>, sudjelovanje u tučnjavi i druga ponašanja koja mogu ugroziti sigurnost samog učenika ili druge osobe, ali bez težih posljedica;</a:t>
            </a:r>
          </a:p>
          <a:p>
            <a:r>
              <a:rPr lang="hr-HR" sz="1800" dirty="0" smtClean="0"/>
              <a:t>korištenje </a:t>
            </a:r>
            <a:r>
              <a:rPr lang="hr-HR" sz="1800" dirty="0"/>
              <a:t>ili zlouporaba podataka drugog učenika iz pedagoške dokumentacije;</a:t>
            </a:r>
          </a:p>
          <a:p>
            <a:r>
              <a:rPr lang="hr-HR" sz="1800" dirty="0" smtClean="0"/>
              <a:t>klađenje </a:t>
            </a:r>
            <a:r>
              <a:rPr lang="hr-HR" sz="1800" dirty="0"/>
              <a:t>ili kockanje u prostorima </a:t>
            </a:r>
            <a:r>
              <a:rPr lang="hr-HR" sz="1800" dirty="0" smtClean="0"/>
              <a:t>škole; </a:t>
            </a:r>
          </a:p>
          <a:p>
            <a:r>
              <a:rPr lang="hr-HR" sz="1800" dirty="0" smtClean="0"/>
              <a:t>prisvajanje </a:t>
            </a:r>
            <a:r>
              <a:rPr lang="hr-HR" sz="1800" dirty="0"/>
              <a:t>tuđe stvari.</a:t>
            </a:r>
          </a:p>
        </p:txBody>
      </p:sp>
      <p:sp>
        <p:nvSpPr>
          <p:cNvPr id="6" name="Pravokutnik 5"/>
          <p:cNvSpPr/>
          <p:nvPr/>
        </p:nvSpPr>
        <p:spPr>
          <a:xfrm>
            <a:off x="938464" y="5296670"/>
            <a:ext cx="104526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400" dirty="0" smtClean="0"/>
              <a:t>Zbog </a:t>
            </a:r>
            <a:r>
              <a:rPr lang="hr-HR" sz="2400" u="sng" dirty="0" smtClean="0"/>
              <a:t>težeg neprihvatljivog ponašanja </a:t>
            </a:r>
            <a:r>
              <a:rPr lang="hr-HR" sz="2400" dirty="0" smtClean="0"/>
              <a:t>ili </a:t>
            </a:r>
            <a:r>
              <a:rPr lang="hr-HR" sz="2400" dirty="0"/>
              <a:t>više od </a:t>
            </a:r>
            <a:r>
              <a:rPr lang="hr-HR" sz="2400" dirty="0" smtClean="0"/>
              <a:t>1% </a:t>
            </a:r>
            <a:r>
              <a:rPr lang="hr-HR" sz="2400" dirty="0"/>
              <a:t>nastavnih sati od ukupnoga broja sati u koje je trebao biti uključen tijekom nastavne godine </a:t>
            </a:r>
            <a:r>
              <a:rPr lang="hr-HR" sz="2400" i="1" u="sng" dirty="0"/>
              <a:t>(više od </a:t>
            </a:r>
            <a:r>
              <a:rPr lang="hr-HR" sz="2400" i="1" u="sng" dirty="0" smtClean="0"/>
              <a:t>10 </a:t>
            </a:r>
            <a:r>
              <a:rPr lang="hr-HR" sz="2400" i="1" u="sng" dirty="0"/>
              <a:t>neopravdanih sati</a:t>
            </a:r>
            <a:r>
              <a:rPr lang="hr-HR" sz="2400" dirty="0"/>
              <a:t>) slijedi </a:t>
            </a:r>
            <a:r>
              <a:rPr lang="hr-HR" sz="2400" dirty="0" smtClean="0"/>
              <a:t>pedagoška mjera </a:t>
            </a:r>
            <a:r>
              <a:rPr lang="hr-HR" sz="2400" b="1" i="1" dirty="0" smtClean="0">
                <a:latin typeface="Verdana" panose="020B0604030504040204" pitchFamily="34" charset="0"/>
              </a:rPr>
              <a:t>ukora!</a:t>
            </a:r>
            <a:endParaRPr lang="hr-HR" sz="2400" b="1" i="1" dirty="0" smtClean="0"/>
          </a:p>
          <a:p>
            <a:pPr algn="just"/>
            <a:endParaRPr lang="hr-HR" sz="2400" dirty="0"/>
          </a:p>
        </p:txBody>
      </p:sp>
    </p:spTree>
    <p:extLst>
      <p:ext uri="{BB962C8B-B14F-4D97-AF65-F5344CB8AC3E}">
        <p14:creationId xmlns="" xmlns:p14="http://schemas.microsoft.com/office/powerpoint/2010/main" val="284925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4079" y="188023"/>
            <a:ext cx="9404723" cy="1400530"/>
          </a:xfrm>
        </p:spPr>
        <p:txBody>
          <a:bodyPr/>
          <a:lstStyle/>
          <a:p>
            <a:r>
              <a:rPr lang="hr-HR" dirty="0" smtClean="0"/>
              <a:t>Teška neprihvatljiva ponašanja: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6410" y="899301"/>
            <a:ext cx="12035589" cy="3823447"/>
          </a:xfrm>
        </p:spPr>
        <p:txBody>
          <a:bodyPr>
            <a:noAutofit/>
          </a:bodyPr>
          <a:lstStyle/>
          <a:p>
            <a:r>
              <a:rPr lang="hr-HR" sz="1800" dirty="0" smtClean="0"/>
              <a:t>izazivanje </a:t>
            </a:r>
            <a:r>
              <a:rPr lang="hr-HR" sz="1800" dirty="0"/>
              <a:t>i poticanje nasilnog ponašanja (npr. prenošenje netočnih informacija koje su povod za nasilno ponašanje, skandiranje prije ili tijekom nasilnog ponašanja, snimanje događaja koji uključuje nasilno ponašanje i </a:t>
            </a:r>
            <a:r>
              <a:rPr lang="hr-HR" sz="1800" dirty="0" smtClean="0"/>
              <a:t>sl.);</a:t>
            </a:r>
            <a:endParaRPr lang="hr-HR" sz="1800" dirty="0"/>
          </a:p>
          <a:p>
            <a:r>
              <a:rPr lang="hr-HR" sz="1800" dirty="0" smtClean="0"/>
              <a:t>nasilno </a:t>
            </a:r>
            <a:r>
              <a:rPr lang="hr-HR" sz="1800" dirty="0"/>
              <a:t>ponašanje koje nije rezultiralo težim posljedicama;</a:t>
            </a:r>
          </a:p>
          <a:p>
            <a:r>
              <a:rPr lang="hr-HR" sz="1800" dirty="0" smtClean="0"/>
              <a:t>krivotvorenje </a:t>
            </a:r>
            <a:r>
              <a:rPr lang="hr-HR" sz="1800" dirty="0"/>
              <a:t>ispričnica ili ispitnih materijala;</a:t>
            </a:r>
          </a:p>
          <a:p>
            <a:r>
              <a:rPr lang="hr-HR" sz="1800" dirty="0" smtClean="0"/>
              <a:t>neovlašteno </a:t>
            </a:r>
            <a:r>
              <a:rPr lang="hr-HR" sz="1800" dirty="0"/>
              <a:t>korištenje tuđih podataka za pristup elektroničkim bazama podataka škole bez njihove izmjene;</a:t>
            </a:r>
          </a:p>
          <a:p>
            <a:r>
              <a:rPr lang="hr-HR" sz="1800" dirty="0" smtClean="0"/>
              <a:t>krađa </a:t>
            </a:r>
            <a:r>
              <a:rPr lang="hr-HR" sz="1800" dirty="0"/>
              <a:t>tuđe stvari;</a:t>
            </a:r>
          </a:p>
          <a:p>
            <a:r>
              <a:rPr lang="hr-HR" sz="1800" dirty="0" smtClean="0"/>
              <a:t>poticanje </a:t>
            </a:r>
            <a:r>
              <a:rPr lang="hr-HR" sz="1800" dirty="0"/>
              <a:t>grupnoga govora mržnje;</a:t>
            </a:r>
          </a:p>
          <a:p>
            <a:r>
              <a:rPr lang="hr-HR" sz="1800" dirty="0" smtClean="0"/>
              <a:t>uništavanje </a:t>
            </a:r>
            <a:r>
              <a:rPr lang="hr-HR" sz="1800" dirty="0"/>
              <a:t>službene dokumentacije škole;</a:t>
            </a:r>
          </a:p>
          <a:p>
            <a:r>
              <a:rPr lang="hr-HR" sz="1800" dirty="0" smtClean="0"/>
              <a:t>prisila </a:t>
            </a:r>
            <a:r>
              <a:rPr lang="hr-HR" sz="1800" dirty="0"/>
              <a:t>drugog učenika na neprihvatljivo ponašanje ili iznuda drugog učenika (npr. iznuđivanje novca);</a:t>
            </a:r>
          </a:p>
          <a:p>
            <a:r>
              <a:rPr lang="hr-HR" sz="1800" dirty="0" smtClean="0"/>
              <a:t>unošenje </a:t>
            </a:r>
            <a:r>
              <a:rPr lang="hr-HR" sz="1800" dirty="0"/>
              <a:t>oružja i opasnih predmeta u prostor škole ili drugdje gdje se održava odgojno-obrazovni rad.</a:t>
            </a:r>
          </a:p>
        </p:txBody>
      </p:sp>
      <p:sp>
        <p:nvSpPr>
          <p:cNvPr id="6" name="Pravokutnik 5"/>
          <p:cNvSpPr/>
          <p:nvPr/>
        </p:nvSpPr>
        <p:spPr>
          <a:xfrm>
            <a:off x="597984" y="5489176"/>
            <a:ext cx="113734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400" dirty="0" smtClean="0"/>
              <a:t>Zbog </a:t>
            </a:r>
            <a:r>
              <a:rPr lang="hr-HR" sz="2400" u="sng" dirty="0" smtClean="0"/>
              <a:t>teškog neprihvatljivog ponašanja </a:t>
            </a:r>
            <a:r>
              <a:rPr lang="hr-HR" sz="2400" dirty="0"/>
              <a:t>ili više od </a:t>
            </a:r>
            <a:r>
              <a:rPr lang="hr-HR" sz="2400" dirty="0" smtClean="0"/>
              <a:t>1,5</a:t>
            </a:r>
            <a:r>
              <a:rPr lang="hr-HR" sz="2400" dirty="0"/>
              <a:t>% nastavnih sati od ukupnoga broja sati u koje je trebao biti uključen tijekom nastavne godine </a:t>
            </a:r>
            <a:r>
              <a:rPr lang="hr-HR" sz="2400" i="1" u="sng" dirty="0"/>
              <a:t>(više od </a:t>
            </a:r>
            <a:r>
              <a:rPr lang="hr-HR" sz="2400" i="1" u="sng" dirty="0" smtClean="0"/>
              <a:t>15 </a:t>
            </a:r>
            <a:r>
              <a:rPr lang="hr-HR" sz="2400" i="1" u="sng" dirty="0"/>
              <a:t>neopravdanih sati</a:t>
            </a:r>
            <a:r>
              <a:rPr lang="hr-HR" sz="2400" dirty="0"/>
              <a:t>) slijedi </a:t>
            </a:r>
            <a:r>
              <a:rPr lang="hr-HR" sz="2400" b="1" i="1" dirty="0" smtClean="0">
                <a:latin typeface="Verdana" panose="020B0604030504040204" pitchFamily="34" charset="0"/>
              </a:rPr>
              <a:t>opomena pred isključenje!</a:t>
            </a:r>
            <a:endParaRPr lang="hr-HR" sz="2400" b="1" i="1" dirty="0" smtClean="0"/>
          </a:p>
          <a:p>
            <a:pPr algn="just"/>
            <a:endParaRPr lang="hr-HR" sz="2400" dirty="0"/>
          </a:p>
        </p:txBody>
      </p:sp>
    </p:spTree>
    <p:extLst>
      <p:ext uri="{BB962C8B-B14F-4D97-AF65-F5344CB8AC3E}">
        <p14:creationId xmlns="" xmlns:p14="http://schemas.microsoft.com/office/powerpoint/2010/main" val="40163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1101" y="404592"/>
            <a:ext cx="10541842" cy="1400530"/>
          </a:xfrm>
        </p:spPr>
        <p:txBody>
          <a:bodyPr/>
          <a:lstStyle/>
          <a:p>
            <a:r>
              <a:rPr lang="hr-HR" dirty="0" smtClean="0"/>
              <a:t>Osobito teška neprihvatljiva ponašanja: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0647" y="1380565"/>
            <a:ext cx="11255188" cy="3823447"/>
          </a:xfrm>
        </p:spPr>
        <p:txBody>
          <a:bodyPr>
            <a:normAutofit/>
          </a:bodyPr>
          <a:lstStyle/>
          <a:p>
            <a:pPr algn="just"/>
            <a:r>
              <a:rPr lang="hr-HR" sz="1800" dirty="0" smtClean="0"/>
              <a:t>krivotvorenje </a:t>
            </a:r>
            <a:r>
              <a:rPr lang="hr-HR" sz="1800" dirty="0"/>
              <a:t>pisane ili elektroničke službene dokumentacije škole;</a:t>
            </a:r>
          </a:p>
          <a:p>
            <a:pPr algn="just"/>
            <a:r>
              <a:rPr lang="hr-HR" sz="1800" dirty="0" smtClean="0"/>
              <a:t>objavljivanje </a:t>
            </a:r>
            <a:r>
              <a:rPr lang="hr-HR" sz="1800" dirty="0"/>
              <a:t>materijala elektroničkim ili drugim putem, a koji za posljedicu imaju povredu ugleda, časti i dostojanstva druge osobe;</a:t>
            </a:r>
          </a:p>
          <a:p>
            <a:pPr algn="just"/>
            <a:r>
              <a:rPr lang="hr-HR" sz="1800" dirty="0" smtClean="0"/>
              <a:t>teška </a:t>
            </a:r>
            <a:r>
              <a:rPr lang="hr-HR" sz="1800" dirty="0"/>
              <a:t>krađa odnosno krađa počinjena na opasan ili drzak način, obijanjem, provaljivanjem ili svladavanjem prepreka da se dođe do stvari;</a:t>
            </a:r>
          </a:p>
          <a:p>
            <a:pPr algn="just"/>
            <a:r>
              <a:rPr lang="hr-HR" sz="1800" dirty="0" smtClean="0"/>
              <a:t>ugrožavanje </a:t>
            </a:r>
            <a:r>
              <a:rPr lang="hr-HR" sz="1800" dirty="0"/>
              <a:t>sigurnosti učenika ili radnika škole korištenjem oružja ili opasnih predmeta u prostoru škole ili na drugome mjestu gdje se održava odgojno-obrazovni rad;</a:t>
            </a:r>
          </a:p>
          <a:p>
            <a:pPr algn="just"/>
            <a:r>
              <a:rPr lang="hr-HR" sz="1800" dirty="0" smtClean="0"/>
              <a:t>nasilno </a:t>
            </a:r>
            <a:r>
              <a:rPr lang="hr-HR" sz="1800" dirty="0"/>
              <a:t>ponašanje koje je rezultiralo teškim emocionalnim ili fizičkim posljedicama za drugu osobu.</a:t>
            </a:r>
          </a:p>
        </p:txBody>
      </p:sp>
      <p:sp>
        <p:nvSpPr>
          <p:cNvPr id="6" name="Pravokutnik 5"/>
          <p:cNvSpPr/>
          <p:nvPr/>
        </p:nvSpPr>
        <p:spPr>
          <a:xfrm>
            <a:off x="597983" y="4755249"/>
            <a:ext cx="11253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2400" dirty="0" smtClean="0"/>
              <a:t>Zbog </a:t>
            </a:r>
            <a:r>
              <a:rPr lang="hr-HR" sz="2400" u="sng" dirty="0" smtClean="0"/>
              <a:t>osobito teškog neprihvatljivog ponašanja </a:t>
            </a:r>
            <a:r>
              <a:rPr lang="hr-HR" sz="2400" dirty="0"/>
              <a:t>ili više od </a:t>
            </a:r>
            <a:r>
              <a:rPr lang="hr-HR" sz="2400" dirty="0" smtClean="0"/>
              <a:t>2% </a:t>
            </a:r>
            <a:r>
              <a:rPr lang="hr-HR" sz="2400" dirty="0"/>
              <a:t>nastavnih sati od ukupnoga broja sati u koje je trebao biti uključen tijekom nastavne godine </a:t>
            </a:r>
            <a:r>
              <a:rPr lang="hr-HR" sz="2400" i="1" u="sng" dirty="0"/>
              <a:t>(više od </a:t>
            </a:r>
            <a:r>
              <a:rPr lang="hr-HR" sz="2400" i="1" u="sng" dirty="0" smtClean="0"/>
              <a:t>20 </a:t>
            </a:r>
            <a:r>
              <a:rPr lang="hr-HR" sz="2400" i="1" u="sng" dirty="0"/>
              <a:t>neopravdanih sati</a:t>
            </a:r>
            <a:r>
              <a:rPr lang="hr-HR" sz="2400" dirty="0"/>
              <a:t>) </a:t>
            </a:r>
            <a:r>
              <a:rPr lang="hr-HR" sz="2400" dirty="0" smtClean="0"/>
              <a:t>slijedi pedagoška mjera </a:t>
            </a:r>
            <a:r>
              <a:rPr lang="hr-HR" sz="2400" b="1" i="1" dirty="0" smtClean="0">
                <a:latin typeface="Verdana" panose="020B0604030504040204" pitchFamily="34" charset="0"/>
              </a:rPr>
              <a:t>isključenja iz srednje škole!</a:t>
            </a:r>
            <a:endParaRPr lang="hr-HR" sz="2400" b="1" i="1" dirty="0" smtClean="0"/>
          </a:p>
          <a:p>
            <a:pPr algn="just"/>
            <a:endParaRPr lang="hr-HR" sz="2400" dirty="0"/>
          </a:p>
        </p:txBody>
      </p:sp>
    </p:spTree>
    <p:extLst>
      <p:ext uri="{BB962C8B-B14F-4D97-AF65-F5344CB8AC3E}">
        <p14:creationId xmlns="" xmlns:p14="http://schemas.microsoft.com/office/powerpoint/2010/main" val="73452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58143" y="272245"/>
            <a:ext cx="9404723" cy="1400530"/>
          </a:xfrm>
        </p:spPr>
        <p:txBody>
          <a:bodyPr/>
          <a:lstStyle/>
          <a:p>
            <a:r>
              <a:rPr lang="hr-HR" dirty="0" smtClean="0"/>
              <a:t>Neopravdani izostanci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76726" y="1218365"/>
            <a:ext cx="11213432" cy="4272990"/>
          </a:xfrm>
        </p:spPr>
        <p:txBody>
          <a:bodyPr>
            <a:noAutofit/>
          </a:bodyPr>
          <a:lstStyle/>
          <a:p>
            <a:pPr algn="just"/>
            <a:r>
              <a:rPr lang="hr-HR" sz="2000" dirty="0"/>
              <a:t>Neopravdanim izostankom smatra se izostanak za koji razredniku nije dostavljena </a:t>
            </a:r>
            <a:r>
              <a:rPr lang="hr-HR" sz="2000" b="1" dirty="0"/>
              <a:t>liječnička ispričnica ili ispričnica nadležne institucije, koju je </a:t>
            </a:r>
            <a:r>
              <a:rPr lang="hr-HR" sz="2000" b="1" u="sng" dirty="0"/>
              <a:t>potpisao i roditelj</a:t>
            </a:r>
            <a:r>
              <a:rPr lang="hr-HR" sz="2000" b="1" dirty="0" smtClean="0"/>
              <a:t>.</a:t>
            </a:r>
            <a:endParaRPr lang="hr-HR" sz="2000" b="1" dirty="0"/>
          </a:p>
          <a:p>
            <a:pPr algn="just"/>
            <a:r>
              <a:rPr lang="hr-HR" sz="2000" dirty="0" smtClean="0"/>
              <a:t>Tijekom </a:t>
            </a:r>
            <a:r>
              <a:rPr lang="hr-HR" sz="2000" dirty="0"/>
              <a:t>školske godine </a:t>
            </a:r>
            <a:r>
              <a:rPr lang="hr-HR" sz="2000" b="1" dirty="0"/>
              <a:t>roditelj može </a:t>
            </a:r>
            <a:r>
              <a:rPr lang="hr-HR" sz="2000" b="1" dirty="0" smtClean="0"/>
              <a:t>osobno ili pisanim putem opravdati izostanak</a:t>
            </a:r>
            <a:r>
              <a:rPr lang="hr-HR" sz="2000" dirty="0" smtClean="0"/>
              <a:t> svog djeteta za koji nije dostavljena ispričnica u trajanju od </a:t>
            </a:r>
            <a:r>
              <a:rPr lang="hr-HR" sz="2000" b="1" u="sng" dirty="0" smtClean="0"/>
              <a:t>najviše tri radna dana, koji ne mogu biti uzastopni</a:t>
            </a:r>
            <a:r>
              <a:rPr lang="hr-HR" sz="2000" dirty="0" smtClean="0"/>
              <a:t>.</a:t>
            </a:r>
          </a:p>
          <a:p>
            <a:pPr algn="just"/>
            <a:r>
              <a:rPr lang="hr-HR" sz="2000" dirty="0" smtClean="0"/>
              <a:t>Načini </a:t>
            </a:r>
            <a:r>
              <a:rPr lang="hr-HR" sz="2000" b="1" dirty="0" smtClean="0"/>
              <a:t>opravdavanja izostanaka učenika, rokovi za dostavu ispričnica</a:t>
            </a:r>
            <a:r>
              <a:rPr lang="hr-HR" sz="2000" dirty="0" smtClean="0"/>
              <a:t>, kao i primjereni rok javljanja o razlogu izostanka uređuju se </a:t>
            </a:r>
            <a:r>
              <a:rPr lang="hr-HR" sz="2000" b="1" dirty="0" smtClean="0"/>
              <a:t>statutom škole</a:t>
            </a:r>
            <a:r>
              <a:rPr lang="hr-HR" sz="2000" dirty="0" smtClean="0"/>
              <a:t>.</a:t>
            </a:r>
          </a:p>
          <a:p>
            <a:pPr algn="just">
              <a:buNone/>
            </a:pPr>
            <a:endParaRPr lang="hr-HR" sz="2000" dirty="0" smtClean="0"/>
          </a:p>
          <a:p>
            <a:pPr algn="just"/>
            <a:r>
              <a:rPr lang="hr-HR" sz="2000" b="1" dirty="0"/>
              <a:t>Neopravdanim izostankom </a:t>
            </a:r>
            <a:r>
              <a:rPr lang="hr-HR" sz="2000" b="1" dirty="0" smtClean="0"/>
              <a:t>NE </a:t>
            </a:r>
            <a:r>
              <a:rPr lang="hr-HR" sz="2000" b="1" dirty="0"/>
              <a:t>smatra se </a:t>
            </a:r>
            <a:r>
              <a:rPr lang="hr-HR" sz="2000" dirty="0"/>
              <a:t>izostanak s nastave za koji je </a:t>
            </a:r>
            <a:r>
              <a:rPr lang="hr-HR" sz="2000" b="1" u="sng" dirty="0"/>
              <a:t>roditelj unaprijed tražio i dobio odobrenje</a:t>
            </a:r>
            <a:r>
              <a:rPr lang="hr-HR" sz="2000" dirty="0"/>
              <a:t> i to:</a:t>
            </a:r>
          </a:p>
          <a:p>
            <a:pPr algn="just"/>
            <a:r>
              <a:rPr lang="hr-HR" sz="2000" dirty="0"/>
              <a:t>– u </a:t>
            </a:r>
            <a:r>
              <a:rPr lang="hr-HR" sz="2000" b="1" dirty="0"/>
              <a:t>hitnim slučajevima usmeno od učitelja/nastavnika za izostanak s njegova sata</a:t>
            </a:r>
            <a:r>
              <a:rPr lang="hr-HR" sz="2000" dirty="0"/>
              <a:t>;</a:t>
            </a:r>
          </a:p>
          <a:p>
            <a:pPr algn="just"/>
            <a:r>
              <a:rPr lang="hr-HR" sz="2000" dirty="0"/>
              <a:t>– </a:t>
            </a:r>
            <a:r>
              <a:rPr lang="hr-HR" sz="2000" b="1" dirty="0" smtClean="0"/>
              <a:t>pisano:</a:t>
            </a:r>
            <a:r>
              <a:rPr lang="hr-HR" sz="2000" dirty="0" smtClean="0"/>
              <a:t> 	- od </a:t>
            </a:r>
            <a:r>
              <a:rPr lang="hr-HR" sz="2000" u="sng" dirty="0" smtClean="0"/>
              <a:t>razrednika</a:t>
            </a:r>
            <a:r>
              <a:rPr lang="hr-HR" sz="2000" dirty="0" smtClean="0"/>
              <a:t> za </a:t>
            </a:r>
            <a:r>
              <a:rPr lang="hr-HR" sz="2000" b="1" dirty="0"/>
              <a:t>izostanak do 3 radna dana</a:t>
            </a:r>
            <a:r>
              <a:rPr lang="hr-HR" sz="2000" dirty="0"/>
              <a:t>, </a:t>
            </a:r>
            <a:endParaRPr lang="hr-HR" sz="2000" dirty="0" smtClean="0"/>
          </a:p>
          <a:p>
            <a:pPr lvl="4" algn="just">
              <a:buFontTx/>
              <a:buChar char="-"/>
            </a:pPr>
            <a:r>
              <a:rPr lang="hr-HR" sz="2000" u="sng" dirty="0" smtClean="0"/>
              <a:t>ravnatelja</a:t>
            </a:r>
            <a:r>
              <a:rPr lang="hr-HR" sz="2000" dirty="0" smtClean="0"/>
              <a:t> za </a:t>
            </a:r>
            <a:r>
              <a:rPr lang="hr-HR" sz="2000" dirty="0"/>
              <a:t>izostanak </a:t>
            </a:r>
            <a:r>
              <a:rPr lang="hr-HR" sz="2000" b="1" dirty="0"/>
              <a:t>do 7 radnih dana </a:t>
            </a:r>
            <a:r>
              <a:rPr lang="hr-HR" sz="2000" dirty="0"/>
              <a:t>i </a:t>
            </a:r>
            <a:endParaRPr lang="hr-HR" sz="2000" dirty="0" smtClean="0"/>
          </a:p>
          <a:p>
            <a:pPr lvl="4" algn="just">
              <a:buFontTx/>
              <a:buChar char="-"/>
            </a:pPr>
            <a:r>
              <a:rPr lang="hr-HR" sz="2000" u="sng" dirty="0" smtClean="0"/>
              <a:t>nastavničkogvijeća</a:t>
            </a:r>
            <a:r>
              <a:rPr lang="hr-HR" sz="2000" dirty="0" smtClean="0"/>
              <a:t> </a:t>
            </a:r>
            <a:r>
              <a:rPr lang="hr-HR" sz="2000" dirty="0"/>
              <a:t>za izostanak </a:t>
            </a:r>
            <a:r>
              <a:rPr lang="hr-HR" sz="2000" b="1" dirty="0"/>
              <a:t>do 15 radnih dana</a:t>
            </a:r>
            <a:r>
              <a:rPr lang="hr-HR" sz="2000" dirty="0" smtClean="0"/>
              <a:t>.</a:t>
            </a:r>
            <a:endParaRPr lang="hr-HR" sz="2000" dirty="0"/>
          </a:p>
        </p:txBody>
      </p:sp>
    </p:spTree>
    <p:extLst>
      <p:ext uri="{BB962C8B-B14F-4D97-AF65-F5344CB8AC3E}">
        <p14:creationId xmlns="" xmlns:p14="http://schemas.microsoft.com/office/powerpoint/2010/main" val="12970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2048" y="151929"/>
            <a:ext cx="9404723" cy="1400530"/>
          </a:xfrm>
        </p:spPr>
        <p:txBody>
          <a:bodyPr/>
          <a:lstStyle/>
          <a:p>
            <a:r>
              <a:rPr lang="hr-HR" dirty="0">
                <a:solidFill>
                  <a:srgbClr val="EBEBEB"/>
                </a:solidFill>
              </a:rPr>
              <a:t>Izricanje pedagoške mjere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04536" y="1001795"/>
            <a:ext cx="11694695" cy="4195763"/>
          </a:xfrm>
        </p:spPr>
        <p:txBody>
          <a:bodyPr>
            <a:noAutofit/>
          </a:bodyPr>
          <a:lstStyle/>
          <a:p>
            <a:r>
              <a:rPr lang="hr-HR" sz="2000" dirty="0"/>
              <a:t>Prije izricanja mjere učeniku se mora </a:t>
            </a:r>
            <a:r>
              <a:rPr lang="hr-HR" sz="2000" b="1" dirty="0"/>
              <a:t>omogućiti savjetovanje s odgojno-obrazovnim radnikom te izjašnjavanje o činjenicama i okolnostima </a:t>
            </a:r>
            <a:r>
              <a:rPr lang="hr-HR" sz="2000" dirty="0"/>
              <a:t>koje su važne za donošenje odluke o opravdanosti izricanja pedagoške mjere. </a:t>
            </a:r>
            <a:r>
              <a:rPr lang="hr-HR" sz="2000" b="1" dirty="0"/>
              <a:t>Roditelj mora biti informiran o neprihvatljivom ponašanju</a:t>
            </a:r>
            <a:r>
              <a:rPr lang="hr-HR" sz="2000" dirty="0"/>
              <a:t>, načinu prikupljanja informacija, prikupljenim informacijama koje su važne za donošenje odluke o izricanju pedagoške mjere.</a:t>
            </a:r>
          </a:p>
          <a:p>
            <a:r>
              <a:rPr lang="hr-HR" sz="2000" b="1" dirty="0" smtClean="0"/>
              <a:t>Mjera </a:t>
            </a:r>
            <a:r>
              <a:rPr lang="hr-HR" sz="2000" b="1" dirty="0"/>
              <a:t>se može izreći i bez izjašnjavanja </a:t>
            </a:r>
            <a:r>
              <a:rPr lang="hr-HR" sz="2000" b="1" dirty="0" smtClean="0"/>
              <a:t>učenika,</a:t>
            </a:r>
            <a:r>
              <a:rPr lang="hr-HR" sz="2000" dirty="0" smtClean="0"/>
              <a:t> </a:t>
            </a:r>
            <a:r>
              <a:rPr lang="hr-HR" sz="2000" dirty="0"/>
              <a:t>ako se učenik bez opravdanoga razloga ne odazove pozivu razrednika ili druge ovlaštene osobe.</a:t>
            </a:r>
          </a:p>
          <a:p>
            <a:r>
              <a:rPr lang="hr-HR" sz="2000" b="1" dirty="0" smtClean="0"/>
              <a:t>Mjera </a:t>
            </a:r>
            <a:r>
              <a:rPr lang="hr-HR" sz="2000" b="1" dirty="0"/>
              <a:t>se može izreći i bez informiranja </a:t>
            </a:r>
            <a:r>
              <a:rPr lang="hr-HR" sz="2000" b="1" dirty="0" smtClean="0"/>
              <a:t>roditelja</a:t>
            </a:r>
            <a:r>
              <a:rPr lang="hr-HR" sz="2000" dirty="0" smtClean="0"/>
              <a:t>, </a:t>
            </a:r>
            <a:r>
              <a:rPr lang="hr-HR" sz="2000" dirty="0"/>
              <a:t>ako se roditelj ne odazove ni pisanom pozivu na razgovor</a:t>
            </a:r>
            <a:r>
              <a:rPr lang="hr-HR" sz="2000" dirty="0" smtClean="0"/>
              <a:t>.</a:t>
            </a:r>
          </a:p>
          <a:p>
            <a:endParaRPr lang="hr-HR" sz="2000" dirty="0" smtClean="0"/>
          </a:p>
          <a:p>
            <a:r>
              <a:rPr lang="hr-HR" sz="2000" dirty="0"/>
              <a:t>Pedagoška mjera </a:t>
            </a:r>
            <a:r>
              <a:rPr lang="hr-HR" sz="2000" u="sng" dirty="0"/>
              <a:t>opomene i ukora mora se izreći najkasnije u roku od 15 dana </a:t>
            </a:r>
            <a:r>
              <a:rPr lang="hr-HR" sz="2000" dirty="0"/>
              <a:t>od dana saznanja za neprihvatljivo ponašanje učenika zbog kojeg se izriče.</a:t>
            </a:r>
          </a:p>
          <a:p>
            <a:r>
              <a:rPr lang="hr-HR" sz="2000" dirty="0" smtClean="0"/>
              <a:t>Pedagoška </a:t>
            </a:r>
            <a:r>
              <a:rPr lang="hr-HR" sz="2000" dirty="0"/>
              <a:t>mjera </a:t>
            </a:r>
            <a:r>
              <a:rPr lang="hr-HR" sz="2000" u="sng" dirty="0"/>
              <a:t>strogog ukora </a:t>
            </a:r>
            <a:r>
              <a:rPr lang="hr-HR" sz="2000" u="sng" dirty="0" smtClean="0"/>
              <a:t>učeniku </a:t>
            </a:r>
            <a:r>
              <a:rPr lang="hr-HR" sz="2000" u="sng" dirty="0"/>
              <a:t>mora se izreći najkasnije u roku od 30 dana </a:t>
            </a:r>
            <a:r>
              <a:rPr lang="hr-HR" sz="2000" dirty="0"/>
              <a:t>od dana saznanja za neprihvatljivo ponašanje učenika zbog kojeg se izriče.</a:t>
            </a:r>
          </a:p>
          <a:p>
            <a:r>
              <a:rPr lang="hr-HR" sz="2000" dirty="0" smtClean="0"/>
              <a:t>Pedagoška </a:t>
            </a:r>
            <a:r>
              <a:rPr lang="hr-HR" sz="2000" dirty="0"/>
              <a:t>mjera </a:t>
            </a:r>
            <a:r>
              <a:rPr lang="hr-HR" sz="2000" u="sng" dirty="0"/>
              <a:t>preseljenja u drugu školu učeniku </a:t>
            </a:r>
            <a:r>
              <a:rPr lang="hr-HR" sz="2000" u="sng" dirty="0" smtClean="0"/>
              <a:t>mora </a:t>
            </a:r>
            <a:r>
              <a:rPr lang="hr-HR" sz="2000" u="sng" dirty="0"/>
              <a:t>se izreći najkasnije u roku od 60 dana </a:t>
            </a:r>
            <a:r>
              <a:rPr lang="hr-HR" sz="2000" dirty="0"/>
              <a:t>od dana saznanja za neprihvatljivo ponašanje učenika zbog kojeg se </a:t>
            </a:r>
            <a:r>
              <a:rPr lang="hr-HR" sz="2000" dirty="0" smtClean="0"/>
              <a:t>izriče.</a:t>
            </a:r>
            <a:endParaRPr lang="hr-HR" sz="2000" dirty="0"/>
          </a:p>
        </p:txBody>
      </p:sp>
    </p:spTree>
    <p:extLst>
      <p:ext uri="{BB962C8B-B14F-4D97-AF65-F5344CB8AC3E}">
        <p14:creationId xmlns="" xmlns:p14="http://schemas.microsoft.com/office/powerpoint/2010/main" val="39376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Pregled akademskog predmeta</Template>
  <TotalTime>0</TotalTime>
  <Words>1216</Words>
  <Application>Microsoft Office PowerPoint</Application>
  <PresentationFormat>Custom</PresentationFormat>
  <Paragraphs>85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Ion</vt:lpstr>
      <vt:lpstr>Pravilnik o kriterijima za izricanje pedagoških mjera</vt:lpstr>
      <vt:lpstr>Svrha pedagoške mjere</vt:lpstr>
      <vt:lpstr>Pedagoške mjere u srednjoj školi</vt:lpstr>
      <vt:lpstr>Lakša neprihvatljiva ponašanja:</vt:lpstr>
      <vt:lpstr>Teža neprihvatljiva ponašanja:</vt:lpstr>
      <vt:lpstr>Teška neprihvatljiva ponašanja:</vt:lpstr>
      <vt:lpstr>Osobito teška neprihvatljiva ponašanja:</vt:lpstr>
      <vt:lpstr>Neopravdani izostanci</vt:lpstr>
      <vt:lpstr>Izricanje pedagoške mjere</vt:lpstr>
      <vt:lpstr>Izricanje pedagoške mjere</vt:lpstr>
      <vt:lpstr>Pitanja?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2015-09-06T13:09:54Z</dcterms:created>
  <dcterms:modified xsi:type="dcterms:W3CDTF">2015-09-19T20:20:53Z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