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318" r:id="rId3"/>
    <p:sldId id="319" r:id="rId4"/>
    <p:sldId id="320" r:id="rId5"/>
    <p:sldId id="321" r:id="rId6"/>
    <p:sldId id="322" r:id="rId7"/>
    <p:sldId id="310" r:id="rId8"/>
  </p:sldIdLst>
  <p:sldSz cx="12192000" cy="6858000"/>
  <p:notesSz cx="6858000" cy="9144000"/>
  <p:custDataLst>
    <p:tags r:id="rId9"/>
  </p:custDataLst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73" autoAdjust="0"/>
  </p:normalViewPr>
  <p:slideViewPr>
    <p:cSldViewPr snapToGrid="0">
      <p:cViewPr varScale="1">
        <p:scale>
          <a:sx n="74" d="100"/>
          <a:sy n="74" d="100"/>
        </p:scale>
        <p:origin x="300" y="72"/>
      </p:cViewPr>
      <p:guideLst/>
    </p:cSldViewPr>
  </p:slideViewPr>
  <p:outlineViewPr>
    <p:cViewPr>
      <p:scale>
        <a:sx n="33" d="100"/>
        <a:sy n="33" d="100"/>
      </p:scale>
      <p:origin x="0" y="-124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accent1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662" y="1510904"/>
            <a:ext cx="2119745" cy="5278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6755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92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6224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880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178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0956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8244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63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16855"/>
            <a:ext cx="8596668" cy="632279"/>
          </a:xfrm>
        </p:spPr>
        <p:txBody>
          <a:bodyPr/>
          <a:lstStyle>
            <a:lvl1pPr>
              <a:defRPr u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7334" y="1298120"/>
            <a:ext cx="8596668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2" y="164736"/>
            <a:ext cx="1269630" cy="4521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22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65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70441"/>
            <a:ext cx="8596668" cy="591457"/>
          </a:xfrm>
        </p:spPr>
        <p:txBody>
          <a:bodyPr/>
          <a:lstStyle>
            <a:lvl1pPr>
              <a:defRPr u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7334" y="1338942"/>
            <a:ext cx="8596668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2" y="164736"/>
            <a:ext cx="1269630" cy="4521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678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55270"/>
            <a:ext cx="8596668" cy="575129"/>
          </a:xfrm>
        </p:spPr>
        <p:txBody>
          <a:bodyPr/>
          <a:lstStyle>
            <a:lvl1pPr>
              <a:defRPr u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77334" y="1930399"/>
            <a:ext cx="8596668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Slik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2" y="164736"/>
            <a:ext cx="1269630" cy="4521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629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755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22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2" y="164736"/>
            <a:ext cx="1269630" cy="4521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370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812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EC7B-E70F-4DCD-B808-80856C3C9FCC}" type="datetimeFigureOut">
              <a:rPr lang="hr-HR" smtClean="0"/>
              <a:t>1.10.2017.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836568-2547-453D-B8DA-35250DECF6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43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gebra.hr/edukacija/Edukacija-za-primjenu-digitalnog-ucenja/prakticne-radionice-za-nastavnike-ucitelje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lgebra.digital/radionica-o-sustavima-bespilotnih-zrakoplova/" TargetMode="External"/><Relationship Id="rId2" Type="http://schemas.openxmlformats.org/officeDocument/2006/relationships/hyperlink" Target="http://algebra.digital/besplatne-zimske-skole-srednjoskolce-algebrine-digital-ninja-akademij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terijali.algebra.digit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67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623" y="4195734"/>
            <a:ext cx="11140751" cy="1646302"/>
          </a:xfrm>
        </p:spPr>
        <p:txBody>
          <a:bodyPr>
            <a:normAutofit fontScale="90000"/>
          </a:bodyPr>
          <a:lstStyle/>
          <a:p>
            <a:r>
              <a:rPr lang="hr-HR" sz="3200" b="1" dirty="0">
                <a:solidFill>
                  <a:schemeClr val="bg1"/>
                </a:solidFill>
                <a:latin typeface="+mj-lt"/>
              </a:rPr>
              <a:t>Usavršavanje učitelja i nastavnika Informatike/računarstva</a:t>
            </a:r>
            <a:br>
              <a:rPr lang="hr-HR" sz="3200" b="1" dirty="0">
                <a:solidFill>
                  <a:schemeClr val="bg1"/>
                </a:solidFill>
                <a:latin typeface="+mj-lt"/>
              </a:rPr>
            </a:br>
            <a:r>
              <a:rPr lang="hr-HR" sz="3200" b="1" dirty="0" smtClean="0">
                <a:solidFill>
                  <a:schemeClr val="bg1"/>
                </a:solidFill>
                <a:latin typeface="+mj-lt"/>
              </a:rPr>
              <a:t>stručno metodičke teme za voditelje ŽSV </a:t>
            </a:r>
            <a:r>
              <a:rPr lang="hr-HR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hr-HR" b="1" dirty="0" smtClean="0">
                <a:solidFill>
                  <a:schemeClr val="bg1"/>
                </a:solidFill>
                <a:latin typeface="+mj-lt"/>
              </a:rPr>
            </a:br>
            <a:r>
              <a:rPr lang="hr-HR" b="1" dirty="0">
                <a:solidFill>
                  <a:schemeClr val="bg1"/>
                </a:solidFill>
                <a:latin typeface="+mj-lt"/>
              </a:rPr>
              <a:t/>
            </a:r>
            <a:br>
              <a:rPr lang="hr-HR" b="1" dirty="0">
                <a:solidFill>
                  <a:schemeClr val="bg1"/>
                </a:solidFill>
                <a:latin typeface="+mj-lt"/>
              </a:rPr>
            </a:br>
            <a:r>
              <a:rPr lang="hr-HR" sz="3200" b="1" dirty="0" smtClean="0">
                <a:solidFill>
                  <a:schemeClr val="bg1"/>
                </a:solidFill>
                <a:latin typeface="+mj-lt"/>
              </a:rPr>
              <a:t>Mogućnosti suradnje</a:t>
            </a:r>
            <a:r>
              <a:rPr lang="en-IE" b="1" noProof="0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en-IE" b="1" noProof="0" dirty="0" smtClean="0">
                <a:solidFill>
                  <a:schemeClr val="bg1"/>
                </a:solidFill>
                <a:latin typeface="+mj-lt"/>
              </a:rPr>
            </a:br>
            <a:r>
              <a:rPr lang="hr-HR" b="1" noProof="0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hr-HR" b="1" noProof="0" dirty="0" smtClean="0">
                <a:solidFill>
                  <a:schemeClr val="bg1"/>
                </a:solidFill>
                <a:latin typeface="+mj-lt"/>
              </a:rPr>
            </a:br>
            <a:r>
              <a:rPr lang="hr-HR" sz="1600" b="1" dirty="0" smtClean="0">
                <a:solidFill>
                  <a:schemeClr val="bg1"/>
                </a:solidFill>
                <a:latin typeface="+mj-lt"/>
              </a:rPr>
              <a:t>07.09.2017. Zagreb</a:t>
            </a:r>
            <a:br>
              <a:rPr lang="hr-HR" sz="1600" b="1" dirty="0" smtClean="0">
                <a:solidFill>
                  <a:schemeClr val="bg1"/>
                </a:solidFill>
                <a:latin typeface="+mj-lt"/>
              </a:rPr>
            </a:br>
            <a:r>
              <a:rPr lang="hr-HR" sz="16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hr-HR" sz="1600" b="1" dirty="0" smtClean="0">
                <a:solidFill>
                  <a:schemeClr val="bg1"/>
                </a:solidFill>
                <a:latin typeface="+mj-lt"/>
              </a:rPr>
            </a:br>
            <a:r>
              <a:rPr lang="hr-HR" sz="1300" b="1" dirty="0" smtClean="0">
                <a:solidFill>
                  <a:schemeClr val="bg1"/>
                </a:solidFill>
                <a:latin typeface="+mj-lt"/>
              </a:rPr>
              <a:t>dr.sc. </a:t>
            </a:r>
            <a:r>
              <a:rPr lang="hr-HR" sz="1600" b="1" dirty="0" smtClean="0">
                <a:solidFill>
                  <a:schemeClr val="bg1"/>
                </a:solidFill>
                <a:latin typeface="+mj-lt"/>
              </a:rPr>
              <a:t>Mislav Balković, </a:t>
            </a:r>
            <a:r>
              <a:rPr lang="hr-HR" sz="1300" b="1" dirty="0" smtClean="0">
                <a:solidFill>
                  <a:schemeClr val="bg1"/>
                </a:solidFill>
                <a:latin typeface="+mj-lt"/>
              </a:rPr>
              <a:t>dekan</a:t>
            </a:r>
            <a:r>
              <a:rPr lang="hr-HR" sz="16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en-IE" sz="1600" b="1" noProof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0309" y="6250092"/>
            <a:ext cx="5673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chemeClr val="bg1"/>
                </a:solidFill>
              </a:rPr>
              <a:t>http://</a:t>
            </a:r>
            <a:r>
              <a:rPr lang="hr-HR" b="1" dirty="0" smtClean="0">
                <a:solidFill>
                  <a:schemeClr val="bg1"/>
                </a:solidFill>
              </a:rPr>
              <a:t>algebra.digital/</a:t>
            </a:r>
            <a:endParaRPr lang="hr-HR" b="1" dirty="0">
              <a:solidFill>
                <a:schemeClr val="bg1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749" y="969834"/>
            <a:ext cx="3172500" cy="1057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236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46" y="528963"/>
            <a:ext cx="8596668" cy="632279"/>
          </a:xfrm>
        </p:spPr>
        <p:txBody>
          <a:bodyPr>
            <a:normAutofit fontScale="90000"/>
          </a:bodyPr>
          <a:lstStyle/>
          <a:p>
            <a:r>
              <a:rPr lang="hr-HR" noProof="0" dirty="0" smtClean="0">
                <a:solidFill>
                  <a:schemeClr val="accent2">
                    <a:lumMod val="75000"/>
                  </a:schemeClr>
                </a:solidFill>
              </a:rPr>
              <a:t>Visoko učilište Algebra </a:t>
            </a:r>
            <a:endParaRPr lang="en-US" noProof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786" y="9312015"/>
            <a:ext cx="9299181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University College is part of Algebra educational group founded in 1998 </a:t>
            </a:r>
          </a:p>
          <a:p>
            <a:r>
              <a:rPr lang="en-US" sz="2800" dirty="0" smtClean="0"/>
              <a:t>Private, non for profit organization</a:t>
            </a:r>
          </a:p>
          <a:p>
            <a:r>
              <a:rPr lang="en-US" sz="2800" dirty="0" smtClean="0"/>
              <a:t>Specialized in computer engineering</a:t>
            </a:r>
            <a:r>
              <a:rPr lang="hr-HR" sz="2800" dirty="0" smtClean="0"/>
              <a:t>,</a:t>
            </a:r>
            <a:r>
              <a:rPr lang="en-US" sz="2800" dirty="0" smtClean="0"/>
              <a:t> digital multimedia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digital</a:t>
            </a:r>
            <a:r>
              <a:rPr lang="hr-HR" sz="2800" dirty="0" smtClean="0"/>
              <a:t> marketing </a:t>
            </a:r>
            <a:r>
              <a:rPr lang="en-US" sz="2800" dirty="0" smtClean="0"/>
              <a:t>with formally accredited Ba and Ma programs</a:t>
            </a:r>
          </a:p>
          <a:p>
            <a:r>
              <a:rPr lang="en-US" sz="2800" dirty="0" smtClean="0"/>
              <a:t>Biggest national provider of adult and lifelong learning courses (some 18.000</a:t>
            </a:r>
            <a:r>
              <a:rPr lang="hr-HR" sz="2800" dirty="0" smtClean="0"/>
              <a:t>/</a:t>
            </a:r>
            <a:r>
              <a:rPr lang="en-US" sz="2800" dirty="0"/>
              <a:t>students </a:t>
            </a:r>
            <a:r>
              <a:rPr lang="hr-HR" sz="2800" dirty="0" err="1" smtClean="0"/>
              <a:t>courses</a:t>
            </a:r>
            <a:r>
              <a:rPr lang="en-US" sz="2800" dirty="0" smtClean="0"/>
              <a:t> annually), with 25</a:t>
            </a:r>
            <a:r>
              <a:rPr lang="hr-HR" sz="2800" dirty="0" smtClean="0"/>
              <a:t> </a:t>
            </a:r>
            <a:r>
              <a:rPr lang="en-US" sz="2800" dirty="0" smtClean="0"/>
              <a:t>offices around Croatia</a:t>
            </a:r>
          </a:p>
          <a:p>
            <a:r>
              <a:rPr lang="en-US" sz="2800" dirty="0" smtClean="0"/>
              <a:t>Small institution which enroll some 2</a:t>
            </a:r>
            <a:r>
              <a:rPr lang="hr-HR" sz="2800" dirty="0" smtClean="0"/>
              <a:t>4</a:t>
            </a:r>
            <a:r>
              <a:rPr lang="en-US" sz="2800" dirty="0" smtClean="0"/>
              <a:t>0 new students in higher education annually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559053" y="1392074"/>
            <a:ext cx="382642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19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 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godina u digitalnim tehnologijama </a:t>
            </a:r>
          </a:p>
          <a:p>
            <a:pPr fontAlgn="base">
              <a:spcAft>
                <a:spcPts val="0"/>
              </a:spcAft>
            </a:pPr>
            <a:endParaRPr lang="hr-HR" dirty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/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10 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godina u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visokom obrazovanju</a:t>
            </a:r>
            <a:endParaRPr lang="hr-HR" dirty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/>
            </a:r>
            <a:b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</a:b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4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 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 preddiplomska studija/smjera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/>
            </a:r>
            <a:b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</a:b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/>
            </a:r>
            <a:b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</a:b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6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diplomskih studija / smjerova</a:t>
            </a:r>
          </a:p>
          <a:p>
            <a:pPr fontAlgn="base">
              <a:spcAft>
                <a:spcPts val="0"/>
              </a:spcAft>
            </a:pPr>
            <a:endParaRPr lang="hr-HR" dirty="0" smtClean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hr-HR" sz="4800" b="1" dirty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140</a:t>
            </a:r>
            <a:r>
              <a:rPr lang="hr-HR" sz="2800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 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nastavnika i asistenata</a:t>
            </a:r>
          </a:p>
          <a:p>
            <a:pPr fontAlgn="base">
              <a:spcAft>
                <a:spcPts val="0"/>
              </a:spcAft>
            </a:pP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/>
            </a:r>
            <a:b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</a:br>
            <a:endParaRPr lang="hr-H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787" y="1118378"/>
            <a:ext cx="585034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/>
            </a:r>
            <a:b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</a:br>
            <a:r>
              <a:rPr lang="hr-HR" sz="4800" b="1" dirty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+</a:t>
            </a: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250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upisanih brucoša u 2017/2018</a:t>
            </a:r>
          </a:p>
          <a:p>
            <a:pPr fontAlgn="base">
              <a:spcAft>
                <a:spcPts val="0"/>
              </a:spcAft>
            </a:pP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+20%</a:t>
            </a:r>
            <a:r>
              <a:rPr lang="hr-HR" sz="7200" b="1" dirty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upisanih 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brucoša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u računarstvu</a:t>
            </a:r>
            <a:endParaRPr lang="hr-HR" dirty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endParaRPr lang="hr-HR" sz="2000" b="1" dirty="0" smtClean="0">
              <a:solidFill>
                <a:srgbClr val="005587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/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850 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aktivnih 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studenata</a:t>
            </a:r>
          </a:p>
          <a:p>
            <a:pPr fontAlgn="base">
              <a:spcAft>
                <a:spcPts val="0"/>
              </a:spcAft>
            </a:pPr>
            <a:endParaRPr lang="hr-HR" sz="2000" b="1" dirty="0" smtClean="0">
              <a:solidFill>
                <a:srgbClr val="005587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hr-HR" sz="4800" b="1" dirty="0" smtClean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90</a:t>
            </a:r>
            <a:r>
              <a:rPr lang="hr-HR" dirty="0" smtClean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 diplomanata u računarstvu</a:t>
            </a:r>
          </a:p>
          <a:p>
            <a:pPr fontAlgn="base">
              <a:spcAft>
                <a:spcPts val="0"/>
              </a:spcAft>
            </a:pPr>
            <a:endParaRPr lang="hr-HR" dirty="0" smtClean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  <a:p>
            <a:pPr fontAlgn="base"/>
            <a:r>
              <a:rPr lang="hr-HR" sz="4800" b="1" dirty="0">
                <a:solidFill>
                  <a:srgbClr val="005587"/>
                </a:solidFill>
                <a:latin typeface="inherit"/>
                <a:ea typeface="Times New Roman" panose="02020603050405020304" pitchFamily="18" charset="0"/>
              </a:rPr>
              <a:t>94%</a:t>
            </a:r>
            <a:r>
              <a:rPr lang="hr-HR" sz="3200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 </a:t>
            </a:r>
            <a:r>
              <a:rPr lang="hr-HR" dirty="0">
                <a:solidFill>
                  <a:srgbClr val="232323"/>
                </a:solidFill>
                <a:latin typeface="inherit"/>
                <a:ea typeface="Times New Roman" panose="02020603050405020304" pitchFamily="18" charset="0"/>
              </a:rPr>
              <a:t>diplomanata preddiplomske razine se zaposli 6 mjeseci nakon diplomiranja</a:t>
            </a:r>
          </a:p>
          <a:p>
            <a:pPr fontAlgn="base">
              <a:spcAft>
                <a:spcPts val="0"/>
              </a:spcAft>
            </a:pPr>
            <a:endParaRPr lang="hr-HR" dirty="0">
              <a:solidFill>
                <a:srgbClr val="232323"/>
              </a:solidFill>
              <a:latin typeface="inherit"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30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46" y="746395"/>
            <a:ext cx="8596668" cy="591457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accent2">
                    <a:lumMod val="75000"/>
                  </a:schemeClr>
                </a:solidFill>
              </a:rPr>
              <a:t>Područja suradnje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545" y="1581721"/>
            <a:ext cx="7463515" cy="3176891"/>
          </a:xfrm>
        </p:spPr>
        <p:txBody>
          <a:bodyPr>
            <a:normAutofit/>
          </a:bodyPr>
          <a:lstStyle/>
          <a:p>
            <a:r>
              <a:rPr lang="hr-HR" sz="2400" dirty="0" smtClean="0"/>
              <a:t>EU projekti</a:t>
            </a:r>
            <a:endParaRPr lang="en-US" sz="2400" dirty="0" smtClean="0"/>
          </a:p>
          <a:p>
            <a:r>
              <a:rPr lang="hr-HR" sz="2400" dirty="0" smtClean="0"/>
              <a:t>Radionice i edukacije za nastavnike</a:t>
            </a:r>
            <a:endParaRPr lang="en-US" dirty="0" smtClean="0"/>
          </a:p>
          <a:p>
            <a:pPr marL="342900" lvl="1" indent="-342900"/>
            <a:r>
              <a:rPr lang="hr-HR" sz="2400" dirty="0" smtClean="0"/>
              <a:t>Otvoreni dani /eventi za srednjoškolce</a:t>
            </a:r>
            <a:endParaRPr lang="en-US" sz="2400" dirty="0" smtClean="0"/>
          </a:p>
          <a:p>
            <a:pPr marL="342900" lvl="1" indent="-342900"/>
            <a:r>
              <a:rPr lang="hr-HR" sz="2400" dirty="0" smtClean="0"/>
              <a:t>Potpora uvođenju predmeta i tehnologija u nastavu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611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46" y="746395"/>
            <a:ext cx="8596668" cy="591457"/>
          </a:xfrm>
        </p:spPr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accent2">
                    <a:lumMod val="75000"/>
                  </a:schemeClr>
                </a:solidFill>
              </a:rPr>
              <a:t>EU Projekti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545" y="1581721"/>
            <a:ext cx="9152357" cy="5145650"/>
          </a:xfrm>
        </p:spPr>
        <p:txBody>
          <a:bodyPr>
            <a:normAutofit/>
          </a:bodyPr>
          <a:lstStyle/>
          <a:p>
            <a:r>
              <a:rPr lang="en-GB" dirty="0" err="1"/>
              <a:t>Promocija</a:t>
            </a:r>
            <a:r>
              <a:rPr lang="en-GB" dirty="0"/>
              <a:t> </a:t>
            </a:r>
            <a:r>
              <a:rPr lang="en-GB" dirty="0" err="1"/>
              <a:t>kvalitete</a:t>
            </a:r>
            <a:r>
              <a:rPr lang="en-GB" dirty="0"/>
              <a:t> </a:t>
            </a:r>
            <a:r>
              <a:rPr lang="en-GB" dirty="0" err="1"/>
              <a:t>strukovnog</a:t>
            </a:r>
            <a:r>
              <a:rPr lang="en-GB" dirty="0"/>
              <a:t> </a:t>
            </a:r>
            <a:r>
              <a:rPr lang="en-GB" dirty="0" err="1"/>
              <a:t>obrazovanja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podršku</a:t>
            </a:r>
            <a:r>
              <a:rPr lang="en-GB" dirty="0"/>
              <a:t> </a:t>
            </a:r>
            <a:r>
              <a:rPr lang="en-GB" dirty="0" err="1"/>
              <a:t>strukovnim</a:t>
            </a:r>
            <a:r>
              <a:rPr lang="en-GB" dirty="0"/>
              <a:t> </a:t>
            </a:r>
            <a:r>
              <a:rPr lang="en-GB" dirty="0" err="1"/>
              <a:t>školama</a:t>
            </a:r>
            <a:r>
              <a:rPr lang="en-GB" dirty="0"/>
              <a:t> u </a:t>
            </a:r>
            <a:r>
              <a:rPr lang="en-GB" dirty="0" err="1"/>
              <a:t>razvoju</a:t>
            </a:r>
            <a:r>
              <a:rPr lang="en-GB" dirty="0"/>
              <a:t> i </a:t>
            </a:r>
            <a:r>
              <a:rPr lang="en-GB" dirty="0" err="1"/>
              <a:t>uvođenju</a:t>
            </a:r>
            <a:r>
              <a:rPr lang="en-GB" dirty="0"/>
              <a:t> </a:t>
            </a:r>
            <a:r>
              <a:rPr lang="en-GB" dirty="0" err="1"/>
              <a:t>inovativnih</a:t>
            </a:r>
            <a:r>
              <a:rPr lang="en-GB" dirty="0"/>
              <a:t> </a:t>
            </a:r>
            <a:r>
              <a:rPr lang="en-GB" dirty="0" err="1"/>
              <a:t>rješenja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modernih</a:t>
            </a:r>
            <a:r>
              <a:rPr lang="en-GB" dirty="0"/>
              <a:t> i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en-GB" dirty="0" err="1"/>
              <a:t>tehnologija</a:t>
            </a:r>
            <a:r>
              <a:rPr lang="en-GB" dirty="0"/>
              <a:t> - </a:t>
            </a:r>
            <a:r>
              <a:rPr lang="en-GB" dirty="0" err="1"/>
              <a:t>faza</a:t>
            </a:r>
            <a:r>
              <a:rPr lang="en-GB" dirty="0"/>
              <a:t> </a:t>
            </a:r>
            <a:r>
              <a:rPr lang="en-GB" dirty="0" smtClean="0"/>
              <a:t>I</a:t>
            </a:r>
            <a:endParaRPr lang="hr-HR" dirty="0" smtClean="0"/>
          </a:p>
          <a:p>
            <a:pPr lvl="1"/>
            <a:r>
              <a:rPr lang="hr-HR" dirty="0"/>
              <a:t>očekivano otvaranje u prosincu 2017</a:t>
            </a:r>
            <a:r>
              <a:rPr lang="hr-HR" b="1" dirty="0"/>
              <a:t> </a:t>
            </a:r>
            <a:endParaRPr lang="hr-HR" dirty="0"/>
          </a:p>
          <a:p>
            <a:pPr lvl="1"/>
            <a:r>
              <a:rPr lang="hr-HR" dirty="0" smtClean="0"/>
              <a:t>ukupno </a:t>
            </a:r>
            <a:r>
              <a:rPr lang="hr-HR" dirty="0"/>
              <a:t>raspoloživo 30 </a:t>
            </a:r>
            <a:r>
              <a:rPr lang="hr-HR" dirty="0" err="1"/>
              <a:t>mil</a:t>
            </a:r>
            <a:r>
              <a:rPr lang="hr-HR" dirty="0"/>
              <a:t>. kn, ustanove strukovnog obrazovanja kao nositelji projekata mogu dobiti do 2,5 </a:t>
            </a:r>
            <a:r>
              <a:rPr lang="hr-HR" dirty="0" err="1"/>
              <a:t>mil</a:t>
            </a:r>
            <a:r>
              <a:rPr lang="hr-HR" dirty="0"/>
              <a:t>. kn</a:t>
            </a:r>
          </a:p>
          <a:p>
            <a:pPr lvl="1"/>
            <a:r>
              <a:rPr lang="hr-HR" dirty="0" smtClean="0"/>
              <a:t>prihvatljive aktivnosti:</a:t>
            </a:r>
            <a:endParaRPr lang="hr-HR" dirty="0"/>
          </a:p>
          <a:p>
            <a:pPr lvl="2"/>
            <a:r>
              <a:rPr lang="hr-HR" dirty="0"/>
              <a:t>Razvoj i provedba školskih kurikuluma u ustanovama za strukovno obrazovanje; </a:t>
            </a:r>
          </a:p>
          <a:p>
            <a:pPr lvl="2"/>
            <a:r>
              <a:rPr lang="hr-HR" b="1" dirty="0">
                <a:solidFill>
                  <a:srgbClr val="FF0000"/>
                </a:solidFill>
              </a:rPr>
              <a:t>Razvoj novih projekata, procesa, aktivnosti, metoda i sadržaja u ustanovama za strukovno obrazovanje te ishoda učenja povezanih s gospodarskim promjenama na regionalnoj </a:t>
            </a:r>
            <a:r>
              <a:rPr lang="hr-HR" b="1" dirty="0" smtClean="0">
                <a:solidFill>
                  <a:srgbClr val="FF0000"/>
                </a:solidFill>
              </a:rPr>
              <a:t>razini;</a:t>
            </a:r>
          </a:p>
          <a:p>
            <a:pPr lvl="2"/>
            <a:r>
              <a:rPr lang="hr-HR" b="1" dirty="0" smtClean="0">
                <a:solidFill>
                  <a:srgbClr val="FF0000"/>
                </a:solidFill>
              </a:rPr>
              <a:t>Razvoj </a:t>
            </a:r>
            <a:r>
              <a:rPr lang="hr-HR" b="1" dirty="0">
                <a:solidFill>
                  <a:srgbClr val="FF0000"/>
                </a:solidFill>
              </a:rPr>
              <a:t>inovativnih načina usavršavanja za nastavnike strukovnih </a:t>
            </a:r>
            <a:r>
              <a:rPr lang="hr-HR" b="1" dirty="0" smtClean="0">
                <a:solidFill>
                  <a:srgbClr val="FF0000"/>
                </a:solidFill>
              </a:rPr>
              <a:t>predmeta; </a:t>
            </a:r>
          </a:p>
          <a:p>
            <a:pPr lvl="2"/>
            <a:r>
              <a:rPr lang="hr-HR" dirty="0" smtClean="0"/>
              <a:t>Povećanje </a:t>
            </a:r>
            <a:r>
              <a:rPr lang="hr-HR" dirty="0"/>
              <a:t>kapaciteta ustanova za strukovno obrazovanje za izvođenje praktične nastave</a:t>
            </a:r>
            <a:r>
              <a:rPr lang="hr-HR" b="1" dirty="0"/>
              <a:t>; </a:t>
            </a:r>
            <a:endParaRPr lang="hr-HR" dirty="0"/>
          </a:p>
          <a:p>
            <a:pPr lvl="2"/>
            <a:r>
              <a:rPr lang="hr-HR" b="1" dirty="0">
                <a:solidFill>
                  <a:srgbClr val="FF0000"/>
                </a:solidFill>
              </a:rPr>
              <a:t>Uvođenje/proširenje korištenja IKT-a u nastavnim aktivnostima i učenju</a:t>
            </a:r>
            <a:r>
              <a:rPr lang="hr-HR" b="1" dirty="0"/>
              <a:t>; </a:t>
            </a:r>
            <a:endParaRPr lang="hr-HR" dirty="0"/>
          </a:p>
          <a:p>
            <a:endParaRPr lang="hr-H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907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46" y="746395"/>
            <a:ext cx="8596668" cy="591457"/>
          </a:xfrm>
        </p:spPr>
        <p:txBody>
          <a:bodyPr>
            <a:normAutofit fontScale="90000"/>
          </a:bodyPr>
          <a:lstStyle/>
          <a:p>
            <a:r>
              <a:rPr lang="hr-HR" sz="3200" dirty="0" smtClean="0">
                <a:solidFill>
                  <a:schemeClr val="accent2">
                    <a:lumMod val="75000"/>
                  </a:schemeClr>
                </a:solidFill>
              </a:rPr>
              <a:t>Radionice </a:t>
            </a:r>
            <a:r>
              <a:rPr lang="hr-HR" sz="3200" dirty="0">
                <a:solidFill>
                  <a:schemeClr val="accent2">
                    <a:lumMod val="75000"/>
                  </a:schemeClr>
                </a:solidFill>
              </a:rPr>
              <a:t>i edukacije za nastavnike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545" y="1581720"/>
            <a:ext cx="9357631" cy="5397578"/>
          </a:xfrm>
        </p:spPr>
        <p:txBody>
          <a:bodyPr>
            <a:normAutofit lnSpcReduction="10000"/>
          </a:bodyPr>
          <a:lstStyle/>
          <a:p>
            <a:r>
              <a:rPr lang="hr-HR" sz="2400" dirty="0" smtClean="0"/>
              <a:t>Postojeće radionice</a:t>
            </a:r>
          </a:p>
          <a:p>
            <a:pPr lvl="1"/>
            <a:r>
              <a:rPr lang="en-GB" sz="2200" u="sng" dirty="0">
                <a:hlinkClick r:id="rId3"/>
              </a:rPr>
              <a:t>https://www.algebra.hr/edukacija/Edukacija-za-primjenu-digitalnog-ucenja/prakticne-radionice-za-nastavnike-ucitelje/</a:t>
            </a:r>
            <a:endParaRPr lang="hr-HR" sz="2200" u="sng" dirty="0"/>
          </a:p>
          <a:p>
            <a:r>
              <a:rPr lang="hr-HR" sz="2400" dirty="0" smtClean="0"/>
              <a:t>Nove </a:t>
            </a:r>
            <a:r>
              <a:rPr lang="hr-HR" sz="2400" dirty="0"/>
              <a:t>radionice</a:t>
            </a:r>
            <a:endParaRPr lang="en-US" sz="2400" dirty="0"/>
          </a:p>
          <a:p>
            <a:pPr lvl="1"/>
            <a:r>
              <a:rPr lang="hr-HR" sz="2200" dirty="0" smtClean="0"/>
              <a:t>IT i aplikativne</a:t>
            </a:r>
          </a:p>
          <a:p>
            <a:pPr lvl="2"/>
            <a:r>
              <a:rPr lang="hr-HR" dirty="0"/>
              <a:t>Izrada multimedije – carstvo profesionalnih mogućnosti</a:t>
            </a:r>
          </a:p>
          <a:p>
            <a:pPr lvl="2"/>
            <a:r>
              <a:rPr lang="hr-HR" dirty="0"/>
              <a:t>Kako dizajnirati vlastite grafičke elemente (Adobe </a:t>
            </a:r>
            <a:r>
              <a:rPr lang="hr-HR" dirty="0" err="1"/>
              <a:t>Illustrator</a:t>
            </a:r>
            <a:r>
              <a:rPr lang="hr-HR" dirty="0"/>
              <a:t>)</a:t>
            </a:r>
          </a:p>
          <a:p>
            <a:pPr lvl="2"/>
            <a:r>
              <a:rPr lang="hr-HR" dirty="0"/>
              <a:t>Atraktivne prezentacije (</a:t>
            </a:r>
            <a:r>
              <a:rPr lang="hr-HR" dirty="0" err="1"/>
              <a:t>beyond</a:t>
            </a:r>
            <a:r>
              <a:rPr lang="hr-HR" dirty="0"/>
              <a:t> PowerPoint)</a:t>
            </a:r>
          </a:p>
          <a:p>
            <a:pPr lvl="2"/>
            <a:r>
              <a:rPr lang="hr-HR" dirty="0"/>
              <a:t>Kadar, sekvenca, klip – </a:t>
            </a:r>
            <a:r>
              <a:rPr lang="hr-HR" dirty="0" err="1"/>
              <a:t>profi</a:t>
            </a:r>
            <a:r>
              <a:rPr lang="hr-HR" dirty="0"/>
              <a:t> animacija korak po korak (Adobe Flash CC)</a:t>
            </a:r>
          </a:p>
          <a:p>
            <a:pPr lvl="2"/>
            <a:r>
              <a:rPr lang="hr-HR" dirty="0"/>
              <a:t>Izrada računalnih igrica (od početnika do polu- i profesionalaca)</a:t>
            </a:r>
          </a:p>
          <a:p>
            <a:pPr lvl="2"/>
            <a:r>
              <a:rPr lang="hr-HR" dirty="0"/>
              <a:t>Brže i više: nadarena djeca na informatici</a:t>
            </a:r>
          </a:p>
          <a:p>
            <a:pPr lvl="2"/>
            <a:r>
              <a:rPr lang="hr-HR" dirty="0"/>
              <a:t>Ugraditi IKT čvršće u školski kurikulum (sve prilike za razvoj IKT potencijala)</a:t>
            </a:r>
          </a:p>
          <a:p>
            <a:pPr lvl="2"/>
            <a:r>
              <a:rPr lang="hr-HR" dirty="0"/>
              <a:t>Kada je previše tehnologije?</a:t>
            </a:r>
          </a:p>
          <a:p>
            <a:pPr lvl="2"/>
            <a:r>
              <a:rPr lang="hr-HR" dirty="0"/>
              <a:t>Razvijajmo poduzetništvo kod djece uz pomoć IKT-a</a:t>
            </a:r>
          </a:p>
          <a:p>
            <a:pPr lvl="2"/>
            <a:r>
              <a:rPr lang="hr-HR" dirty="0"/>
              <a:t>Djeca s poteškoćama u razvoju – IKT kao veliki </a:t>
            </a:r>
            <a:r>
              <a:rPr lang="hr-HR" dirty="0" smtClean="0"/>
              <a:t>oslonac</a:t>
            </a:r>
            <a:endParaRPr lang="hr-H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08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46" y="746395"/>
            <a:ext cx="8596668" cy="591457"/>
          </a:xfrm>
        </p:spPr>
        <p:txBody>
          <a:bodyPr>
            <a:normAutofit fontScale="90000"/>
          </a:bodyPr>
          <a:lstStyle/>
          <a:p>
            <a:r>
              <a:rPr lang="hr-HR" sz="3200" dirty="0" smtClean="0">
                <a:solidFill>
                  <a:schemeClr val="accent2">
                    <a:lumMod val="75000"/>
                  </a:schemeClr>
                </a:solidFill>
              </a:rPr>
              <a:t>Radionice </a:t>
            </a:r>
            <a:r>
              <a:rPr lang="hr-HR" sz="3200" dirty="0">
                <a:solidFill>
                  <a:schemeClr val="accent2">
                    <a:lumMod val="75000"/>
                  </a:schemeClr>
                </a:solidFill>
              </a:rPr>
              <a:t>i edukacije za nastavnike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545" y="1581720"/>
            <a:ext cx="9357631" cy="519230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Nove </a:t>
            </a:r>
            <a:r>
              <a:rPr lang="hr-HR" sz="2400" dirty="0"/>
              <a:t>radionice</a:t>
            </a:r>
            <a:endParaRPr lang="en-US" sz="2400" dirty="0"/>
          </a:p>
          <a:p>
            <a:pPr lvl="1"/>
            <a:r>
              <a:rPr lang="hr-HR" sz="2200" dirty="0" smtClean="0"/>
              <a:t>Didaktika / metodika / strategija </a:t>
            </a:r>
          </a:p>
          <a:p>
            <a:pPr lvl="2"/>
            <a:r>
              <a:rPr lang="en-GB" dirty="0" err="1"/>
              <a:t>Koncept</a:t>
            </a:r>
            <a:r>
              <a:rPr lang="en-GB" dirty="0"/>
              <a:t> 5 </a:t>
            </a:r>
            <a:r>
              <a:rPr lang="en-GB" dirty="0" err="1"/>
              <a:t>Umova</a:t>
            </a:r>
            <a:r>
              <a:rPr lang="en-GB" dirty="0"/>
              <a:t> </a:t>
            </a:r>
            <a:endParaRPr lang="hr-HR" dirty="0"/>
          </a:p>
          <a:p>
            <a:pPr lvl="2"/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izraditi</a:t>
            </a:r>
            <a:r>
              <a:rPr lang="en-GB" dirty="0"/>
              <a:t> Standard </a:t>
            </a:r>
            <a:r>
              <a:rPr lang="en-GB" dirty="0" err="1"/>
              <a:t>Zanimanja</a:t>
            </a:r>
            <a:r>
              <a:rPr lang="en-GB" dirty="0"/>
              <a:t> i Standard </a:t>
            </a:r>
            <a:r>
              <a:rPr lang="en-GB" dirty="0" err="1"/>
              <a:t>kvalifikacije</a:t>
            </a:r>
            <a:r>
              <a:rPr lang="en-GB" dirty="0"/>
              <a:t> </a:t>
            </a:r>
            <a:r>
              <a:rPr lang="en-GB" dirty="0" err="1"/>
              <a:t>prema</a:t>
            </a:r>
            <a:r>
              <a:rPr lang="en-GB" dirty="0"/>
              <a:t> HKO </a:t>
            </a:r>
            <a:endParaRPr lang="hr-HR" dirty="0"/>
          </a:p>
          <a:p>
            <a:pPr lvl="2"/>
            <a:r>
              <a:rPr lang="en-GB" dirty="0" err="1"/>
              <a:t>Načini</a:t>
            </a:r>
            <a:r>
              <a:rPr lang="en-GB" dirty="0"/>
              <a:t> </a:t>
            </a:r>
            <a:r>
              <a:rPr lang="en-GB" dirty="0" err="1"/>
              <a:t>vrednovanja</a:t>
            </a:r>
            <a:r>
              <a:rPr lang="en-GB" dirty="0"/>
              <a:t> </a:t>
            </a:r>
            <a:r>
              <a:rPr lang="en-GB" dirty="0" err="1"/>
              <a:t>znanja</a:t>
            </a:r>
            <a:r>
              <a:rPr lang="en-GB" dirty="0"/>
              <a:t> </a:t>
            </a:r>
            <a:r>
              <a:rPr lang="en-GB" dirty="0" err="1"/>
              <a:t>sukladni</a:t>
            </a:r>
            <a:r>
              <a:rPr lang="en-GB" dirty="0"/>
              <a:t> </a:t>
            </a:r>
            <a:r>
              <a:rPr lang="en-GB" dirty="0" err="1"/>
              <a:t>modernim</a:t>
            </a:r>
            <a:r>
              <a:rPr lang="en-GB" dirty="0"/>
              <a:t> </a:t>
            </a:r>
            <a:r>
              <a:rPr lang="en-GB" dirty="0" err="1"/>
              <a:t>paradigmama</a:t>
            </a:r>
            <a:r>
              <a:rPr lang="en-GB" dirty="0"/>
              <a:t> </a:t>
            </a:r>
            <a:r>
              <a:rPr lang="en-GB" dirty="0" err="1"/>
              <a:t>kvalifikacijskih</a:t>
            </a:r>
            <a:r>
              <a:rPr lang="en-GB" dirty="0"/>
              <a:t> </a:t>
            </a:r>
            <a:r>
              <a:rPr lang="en-GB" dirty="0" err="1"/>
              <a:t>okvira</a:t>
            </a:r>
            <a:r>
              <a:rPr lang="en-GB" dirty="0"/>
              <a:t> </a:t>
            </a:r>
            <a:endParaRPr lang="hr-HR" dirty="0"/>
          </a:p>
          <a:p>
            <a:pPr lvl="2"/>
            <a:r>
              <a:rPr lang="en-GB" dirty="0" err="1"/>
              <a:t>Sustavi</a:t>
            </a:r>
            <a:r>
              <a:rPr lang="en-GB" dirty="0"/>
              <a:t> </a:t>
            </a:r>
            <a:r>
              <a:rPr lang="en-GB" dirty="0" err="1"/>
              <a:t>osiguravanja</a:t>
            </a:r>
            <a:r>
              <a:rPr lang="en-GB" dirty="0"/>
              <a:t> </a:t>
            </a:r>
            <a:r>
              <a:rPr lang="en-GB" dirty="0" err="1"/>
              <a:t>kvalitete</a:t>
            </a:r>
            <a:r>
              <a:rPr lang="en-GB" dirty="0"/>
              <a:t> u </a:t>
            </a:r>
            <a:r>
              <a:rPr lang="en-GB" dirty="0" err="1"/>
              <a:t>obrazovanju</a:t>
            </a:r>
            <a:r>
              <a:rPr lang="en-GB" dirty="0"/>
              <a:t> </a:t>
            </a:r>
            <a:endParaRPr lang="hr-HR" dirty="0"/>
          </a:p>
          <a:p>
            <a:pPr lvl="2"/>
            <a:r>
              <a:rPr lang="en-GB" dirty="0" err="1"/>
              <a:t>Hrvatski</a:t>
            </a:r>
            <a:r>
              <a:rPr lang="en-GB" dirty="0"/>
              <a:t> </a:t>
            </a:r>
            <a:r>
              <a:rPr lang="en-GB" dirty="0" err="1"/>
              <a:t>kvalifikacijski</a:t>
            </a:r>
            <a:r>
              <a:rPr lang="en-GB" dirty="0"/>
              <a:t> </a:t>
            </a:r>
            <a:r>
              <a:rPr lang="en-GB" dirty="0" err="1"/>
              <a:t>okvir</a:t>
            </a:r>
            <a:r>
              <a:rPr lang="en-GB" dirty="0"/>
              <a:t> (od A do Ž) </a:t>
            </a:r>
            <a:endParaRPr lang="hr-HR" dirty="0"/>
          </a:p>
          <a:p>
            <a:pPr lvl="2"/>
            <a:r>
              <a:rPr lang="en-GB" dirty="0" err="1"/>
              <a:t>Vrednovanje</a:t>
            </a:r>
            <a:r>
              <a:rPr lang="en-GB" dirty="0"/>
              <a:t> </a:t>
            </a:r>
            <a:r>
              <a:rPr lang="en-GB" dirty="0" err="1"/>
              <a:t>neformalnog</a:t>
            </a:r>
            <a:r>
              <a:rPr lang="en-GB" dirty="0"/>
              <a:t> i </a:t>
            </a:r>
            <a:r>
              <a:rPr lang="en-GB" dirty="0" err="1"/>
              <a:t>informalnog</a:t>
            </a:r>
            <a:r>
              <a:rPr lang="en-GB" dirty="0"/>
              <a:t> </a:t>
            </a:r>
            <a:r>
              <a:rPr lang="en-GB" dirty="0" err="1"/>
              <a:t>učenja</a:t>
            </a:r>
            <a:r>
              <a:rPr lang="en-GB" dirty="0"/>
              <a:t> </a:t>
            </a:r>
            <a:endParaRPr lang="hr-HR" dirty="0"/>
          </a:p>
          <a:p>
            <a:pPr lvl="2"/>
            <a:r>
              <a:rPr lang="en-GB" dirty="0" err="1"/>
              <a:t>Predviđanje</a:t>
            </a:r>
            <a:r>
              <a:rPr lang="en-GB" dirty="0"/>
              <a:t> </a:t>
            </a:r>
            <a:r>
              <a:rPr lang="en-GB" dirty="0" err="1"/>
              <a:t>potreba</a:t>
            </a:r>
            <a:r>
              <a:rPr lang="en-GB" dirty="0"/>
              <a:t> </a:t>
            </a:r>
            <a:r>
              <a:rPr lang="en-GB" dirty="0" err="1"/>
              <a:t>poslodavaca</a:t>
            </a:r>
            <a:r>
              <a:rPr lang="en-GB" dirty="0"/>
              <a:t> za </a:t>
            </a:r>
            <a:r>
              <a:rPr lang="en-GB" dirty="0" err="1"/>
              <a:t>znanjima</a:t>
            </a:r>
            <a:r>
              <a:rPr lang="en-GB" dirty="0"/>
              <a:t> i </a:t>
            </a:r>
            <a:r>
              <a:rPr lang="en-GB" dirty="0" err="1"/>
              <a:t>vještinama</a:t>
            </a:r>
            <a:r>
              <a:rPr lang="en-GB" dirty="0"/>
              <a:t> </a:t>
            </a:r>
            <a:r>
              <a:rPr lang="en-GB" dirty="0" err="1"/>
              <a:t>koristeći</a:t>
            </a:r>
            <a:r>
              <a:rPr lang="en-GB" dirty="0"/>
              <a:t> </a:t>
            </a:r>
            <a:r>
              <a:rPr lang="en-GB" dirty="0" err="1"/>
              <a:t>javno</a:t>
            </a:r>
            <a:r>
              <a:rPr lang="en-GB" dirty="0"/>
              <a:t> </a:t>
            </a:r>
            <a:r>
              <a:rPr lang="en-GB" dirty="0" err="1"/>
              <a:t>dostupne</a:t>
            </a:r>
            <a:r>
              <a:rPr lang="en-GB" dirty="0"/>
              <a:t> </a:t>
            </a:r>
            <a:r>
              <a:rPr lang="en-GB" dirty="0" err="1"/>
              <a:t>baze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</a:t>
            </a:r>
            <a:endParaRPr lang="hr-HR" dirty="0"/>
          </a:p>
          <a:p>
            <a:pPr lvl="2"/>
            <a:endParaRPr lang="hr-HR" sz="2000" dirty="0" smtClean="0"/>
          </a:p>
          <a:p>
            <a:pPr lvl="2"/>
            <a:endParaRPr lang="en-US" sz="2000" dirty="0"/>
          </a:p>
          <a:p>
            <a:endParaRPr lang="en-US" dirty="0" smtClean="0"/>
          </a:p>
          <a:p>
            <a:pPr marL="742950" lvl="2" indent="-342900"/>
            <a:endParaRPr lang="hr-HR" sz="2400" dirty="0" smtClean="0"/>
          </a:p>
          <a:p>
            <a:pPr marL="742950" lvl="2" indent="-342900"/>
            <a:endParaRPr lang="hr-H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37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5446" y="724914"/>
            <a:ext cx="8596668" cy="63227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Ostale mogućnosti</a:t>
            </a:r>
            <a:endParaRPr lang="en-IN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9796" y="1690501"/>
            <a:ext cx="8248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/>
            <a:r>
              <a:rPr lang="hr-H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n-US" sz="240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99796" y="1759002"/>
            <a:ext cx="8584163" cy="468845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Otvoreni dani / eventi za srednjoškolce:</a:t>
            </a:r>
          </a:p>
          <a:p>
            <a:pPr lvl="1"/>
            <a:r>
              <a:rPr lang="hr-HR" sz="1700" dirty="0">
                <a:hlinkClick r:id="rId2"/>
              </a:rPr>
              <a:t>http://algebra.digital/besplatne-zimske-skole-srednjoskolce-algebrine-digital-ninja-akademije</a:t>
            </a:r>
            <a:r>
              <a:rPr lang="hr-HR" sz="1700" dirty="0" smtClean="0">
                <a:hlinkClick r:id="rId2"/>
              </a:rPr>
              <a:t>/</a:t>
            </a:r>
            <a:endParaRPr lang="hr-HR" sz="1700" dirty="0" smtClean="0"/>
          </a:p>
          <a:p>
            <a:pPr lvl="1"/>
            <a:r>
              <a:rPr lang="hr-HR" sz="1700" dirty="0">
                <a:hlinkClick r:id="rId3"/>
              </a:rPr>
              <a:t>http://algebra.digital/radionica-o-sustavima-bespilotnih-zrakoplova</a:t>
            </a:r>
            <a:r>
              <a:rPr lang="hr-HR" sz="1700" dirty="0" smtClean="0">
                <a:hlinkClick r:id="rId3"/>
              </a:rPr>
              <a:t>/</a:t>
            </a:r>
            <a:endParaRPr lang="hr-HR" sz="1700" dirty="0" smtClean="0"/>
          </a:p>
          <a:p>
            <a:pPr marL="457200" lvl="1" indent="0">
              <a:buNone/>
            </a:pPr>
            <a:endParaRPr lang="hr-HR" sz="2200" dirty="0" smtClean="0"/>
          </a:p>
          <a:p>
            <a:r>
              <a:rPr lang="hr-HR" sz="2400" dirty="0"/>
              <a:t>Potpora uvođenju predmeta i tehnologija u nastavu</a:t>
            </a:r>
            <a:endParaRPr lang="en-US" sz="2400" dirty="0"/>
          </a:p>
          <a:p>
            <a:pPr lvl="1"/>
            <a:r>
              <a:rPr lang="hr-HR" sz="1700" dirty="0">
                <a:hlinkClick r:id="rId4"/>
              </a:rPr>
              <a:t>http://materijali.algebra.digital</a:t>
            </a:r>
            <a:r>
              <a:rPr lang="hr-HR" sz="1700" dirty="0" smtClean="0">
                <a:hlinkClick r:id="rId4"/>
              </a:rPr>
              <a:t>/</a:t>
            </a:r>
            <a:r>
              <a:rPr lang="hr-HR" sz="1700" dirty="0" smtClean="0"/>
              <a:t> </a:t>
            </a:r>
            <a:endParaRPr lang="en-US" sz="1700" dirty="0"/>
          </a:p>
          <a:p>
            <a:pPr lvl="2"/>
            <a:endParaRPr lang="hr-HR" sz="2000" dirty="0" smtClean="0"/>
          </a:p>
          <a:p>
            <a:pPr lvl="2"/>
            <a:endParaRPr lang="en-US" sz="2000" dirty="0"/>
          </a:p>
          <a:p>
            <a:endParaRPr lang="en-US" dirty="0" smtClean="0"/>
          </a:p>
          <a:p>
            <a:pPr marL="742950" lvl="2" indent="-342900"/>
            <a:endParaRPr lang="hr-HR" sz="2400" dirty="0" smtClean="0"/>
          </a:p>
          <a:p>
            <a:pPr marL="742950" lvl="2" indent="-342900"/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14335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3056</TotalTime>
  <Words>423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Copperplate Gothic Bold</vt:lpstr>
      <vt:lpstr>inherit</vt:lpstr>
      <vt:lpstr>Times New Roman</vt:lpstr>
      <vt:lpstr>Trebuchet MS</vt:lpstr>
      <vt:lpstr>Wingdings 3</vt:lpstr>
      <vt:lpstr>Facet</vt:lpstr>
      <vt:lpstr>Usavršavanje učitelja i nastavnika Informatike/računarstva stručno metodičke teme za voditelje ŽSV   Mogućnosti suradnje  07.09.2017. Zagreb  dr.sc. Mislav Balković, dekan </vt:lpstr>
      <vt:lpstr>Visoko učilište Algebra </vt:lpstr>
      <vt:lpstr>Područja suradnje</vt:lpstr>
      <vt:lpstr>EU Projekti</vt:lpstr>
      <vt:lpstr>Radionice i edukacije za nastavnike </vt:lpstr>
      <vt:lpstr>Radionice i edukacije za nastavnike </vt:lpstr>
      <vt:lpstr>Ostale mogućnosti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</dc:title>
  <dc:creator>Silvija Grgić</dc:creator>
  <cp:lastModifiedBy>Darko</cp:lastModifiedBy>
  <cp:revision>146</cp:revision>
  <dcterms:created xsi:type="dcterms:W3CDTF">2012-12-04T09:48:31Z</dcterms:created>
  <dcterms:modified xsi:type="dcterms:W3CDTF">2017-10-01T21:02:42Z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82D4C707-0F73-4B88-BEB5-43135E97A907</vt:lpwstr>
  </property>
  <property fmtid="{D5CDD505-2E9C-101B-9397-08002B2CF9AE}" pid="3" name="ArticulatePath">
    <vt:lpwstr>UCA-UCACE_Croatia</vt:lpwstr>
  </property>
</Properties>
</file>