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8" r:id="rId2"/>
  </p:sldMasterIdLst>
  <p:notesMasterIdLst>
    <p:notesMasterId r:id="rId87"/>
  </p:notesMasterIdLst>
  <p:handoutMasterIdLst>
    <p:handoutMasterId r:id="rId88"/>
  </p:handoutMasterIdLst>
  <p:sldIdLst>
    <p:sldId id="257" r:id="rId3"/>
    <p:sldId id="273" r:id="rId4"/>
    <p:sldId id="272" r:id="rId5"/>
    <p:sldId id="287" r:id="rId6"/>
    <p:sldId id="288" r:id="rId7"/>
    <p:sldId id="286" r:id="rId8"/>
    <p:sldId id="285" r:id="rId9"/>
    <p:sldId id="284" r:id="rId10"/>
    <p:sldId id="292" r:id="rId11"/>
    <p:sldId id="300" r:id="rId12"/>
    <p:sldId id="299" r:id="rId13"/>
    <p:sldId id="298" r:id="rId14"/>
    <p:sldId id="294" r:id="rId15"/>
    <p:sldId id="290" r:id="rId16"/>
    <p:sldId id="295" r:id="rId17"/>
    <p:sldId id="296" r:id="rId18"/>
    <p:sldId id="297" r:id="rId19"/>
    <p:sldId id="260" r:id="rId20"/>
    <p:sldId id="261" r:id="rId21"/>
    <p:sldId id="306" r:id="rId22"/>
    <p:sldId id="305" r:id="rId23"/>
    <p:sldId id="304" r:id="rId24"/>
    <p:sldId id="303" r:id="rId25"/>
    <p:sldId id="302" r:id="rId26"/>
    <p:sldId id="301" r:id="rId27"/>
    <p:sldId id="265" r:id="rId28"/>
    <p:sldId id="311" r:id="rId29"/>
    <p:sldId id="310" r:id="rId30"/>
    <p:sldId id="309" r:id="rId31"/>
    <p:sldId id="308" r:id="rId32"/>
    <p:sldId id="307" r:id="rId33"/>
    <p:sldId id="266" r:id="rId34"/>
    <p:sldId id="274" r:id="rId35"/>
    <p:sldId id="275" r:id="rId36"/>
    <p:sldId id="317" r:id="rId37"/>
    <p:sldId id="316" r:id="rId38"/>
    <p:sldId id="315" r:id="rId39"/>
    <p:sldId id="314" r:id="rId40"/>
    <p:sldId id="313" r:id="rId41"/>
    <p:sldId id="312" r:id="rId42"/>
    <p:sldId id="276" r:id="rId43"/>
    <p:sldId id="277" r:id="rId44"/>
    <p:sldId id="321" r:id="rId45"/>
    <p:sldId id="320" r:id="rId46"/>
    <p:sldId id="319" r:id="rId47"/>
    <p:sldId id="318" r:id="rId48"/>
    <p:sldId id="267" r:id="rId49"/>
    <p:sldId id="268" r:id="rId50"/>
    <p:sldId id="329" r:id="rId51"/>
    <p:sldId id="328" r:id="rId52"/>
    <p:sldId id="327" r:id="rId53"/>
    <p:sldId id="326" r:id="rId54"/>
    <p:sldId id="325" r:id="rId55"/>
    <p:sldId id="324" r:id="rId56"/>
    <p:sldId id="323" r:id="rId57"/>
    <p:sldId id="322" r:id="rId58"/>
    <p:sldId id="330" r:id="rId59"/>
    <p:sldId id="332" r:id="rId60"/>
    <p:sldId id="331" r:id="rId61"/>
    <p:sldId id="269" r:id="rId62"/>
    <p:sldId id="333" r:id="rId63"/>
    <p:sldId id="270" r:id="rId64"/>
    <p:sldId id="278" r:id="rId65"/>
    <p:sldId id="337" r:id="rId66"/>
    <p:sldId id="336" r:id="rId67"/>
    <p:sldId id="335" r:id="rId68"/>
    <p:sldId id="334" r:id="rId69"/>
    <p:sldId id="280" r:id="rId70"/>
    <p:sldId id="342" r:id="rId71"/>
    <p:sldId id="347" r:id="rId72"/>
    <p:sldId id="346" r:id="rId73"/>
    <p:sldId id="345" r:id="rId74"/>
    <p:sldId id="344" r:id="rId75"/>
    <p:sldId id="343" r:id="rId76"/>
    <p:sldId id="341" r:id="rId77"/>
    <p:sldId id="338" r:id="rId78"/>
    <p:sldId id="340" r:id="rId79"/>
    <p:sldId id="339" r:id="rId80"/>
    <p:sldId id="281" r:id="rId81"/>
    <p:sldId id="282" r:id="rId82"/>
    <p:sldId id="283" r:id="rId83"/>
    <p:sldId id="349" r:id="rId84"/>
    <p:sldId id="348" r:id="rId85"/>
    <p:sldId id="271" r:id="rId8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ONI" id="{CE6F1E69-0AE2-4A71-8F9E-C6FBBCB7A5FC}">
          <p14:sldIdLst>
            <p14:sldId id="257"/>
            <p14:sldId id="273"/>
            <p14:sldId id="272"/>
            <p14:sldId id="287"/>
            <p14:sldId id="288"/>
            <p14:sldId id="286"/>
            <p14:sldId id="285"/>
            <p14:sldId id="284"/>
            <p14:sldId id="292"/>
            <p14:sldId id="300"/>
            <p14:sldId id="299"/>
            <p14:sldId id="298"/>
            <p14:sldId id="294"/>
            <p14:sldId id="290"/>
            <p14:sldId id="295"/>
            <p14:sldId id="296"/>
            <p14:sldId id="297"/>
            <p14:sldId id="260"/>
            <p14:sldId id="261"/>
            <p14:sldId id="306"/>
            <p14:sldId id="305"/>
            <p14:sldId id="304"/>
            <p14:sldId id="303"/>
            <p14:sldId id="302"/>
            <p14:sldId id="301"/>
            <p14:sldId id="265"/>
            <p14:sldId id="311"/>
            <p14:sldId id="310"/>
            <p14:sldId id="309"/>
            <p14:sldId id="308"/>
            <p14:sldId id="307"/>
            <p14:sldId id="266"/>
            <p14:sldId id="274"/>
          </p14:sldIdLst>
        </p14:section>
        <p14:section name="OSR" id="{63E6006F-A6BF-4AEE-8481-6447683313CD}">
          <p14:sldIdLst>
            <p14:sldId id="275"/>
            <p14:sldId id="317"/>
            <p14:sldId id="316"/>
            <p14:sldId id="315"/>
            <p14:sldId id="314"/>
            <p14:sldId id="313"/>
            <p14:sldId id="312"/>
            <p14:sldId id="276"/>
            <p14:sldId id="277"/>
            <p14:sldId id="321"/>
            <p14:sldId id="320"/>
            <p14:sldId id="319"/>
            <p14:sldId id="318"/>
            <p14:sldId id="267"/>
            <p14:sldId id="268"/>
            <p14:sldId id="329"/>
            <p14:sldId id="328"/>
            <p14:sldId id="327"/>
            <p14:sldId id="326"/>
            <p14:sldId id="325"/>
            <p14:sldId id="324"/>
            <p14:sldId id="323"/>
            <p14:sldId id="322"/>
            <p14:sldId id="330"/>
            <p14:sldId id="332"/>
            <p14:sldId id="331"/>
            <p14:sldId id="269"/>
            <p14:sldId id="333"/>
            <p14:sldId id="270"/>
            <p14:sldId id="278"/>
            <p14:sldId id="337"/>
            <p14:sldId id="336"/>
            <p14:sldId id="335"/>
            <p14:sldId id="334"/>
            <p14:sldId id="280"/>
            <p14:sldId id="342"/>
            <p14:sldId id="347"/>
            <p14:sldId id="346"/>
            <p14:sldId id="345"/>
            <p14:sldId id="344"/>
            <p14:sldId id="343"/>
            <p14:sldId id="341"/>
            <p14:sldId id="338"/>
            <p14:sldId id="340"/>
            <p14:sldId id="339"/>
            <p14:sldId id="281"/>
            <p14:sldId id="282"/>
            <p14:sldId id="283"/>
            <p14:sldId id="349"/>
            <p14:sldId id="348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9911" autoAdjust="0"/>
  </p:normalViewPr>
  <p:slideViewPr>
    <p:cSldViewPr snapToGrid="0">
      <p:cViewPr varScale="1">
        <p:scale>
          <a:sx n="107" d="100"/>
          <a:sy n="107" d="100"/>
        </p:scale>
        <p:origin x="138" y="198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53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presProps" Target="pres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viewProps" Target="viewProp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microsoft.com/office/2015/10/relationships/revisionInfo" Target="revisionInfo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S\2017\Hrvatska%20Logo%20Liga\Broj%20natjecatelja%202016_2017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/>
              <a:t>Broj </a:t>
            </a:r>
            <a:r>
              <a:rPr lang="hr-HR" dirty="0" err="1"/>
              <a:t>broj</a:t>
            </a:r>
            <a:r>
              <a:rPr lang="hr-HR" dirty="0"/>
              <a:t> natjecatelja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HONI!$B$1</c:f>
              <c:strCache>
                <c:ptCount val="1"/>
                <c:pt idx="0">
                  <c:v>Broj natjecatelja OŠ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HONI!$A$2:$A$12</c:f>
              <c:strCache>
                <c:ptCount val="11"/>
                <c:pt idx="0">
                  <c:v>2006/2007</c:v>
                </c:pt>
                <c:pt idx="1">
                  <c:v>2007/2008</c:v>
                </c:pt>
                <c:pt idx="2">
                  <c:v>2008/2009</c:v>
                </c:pt>
                <c:pt idx="3">
                  <c:v>2009/2010</c:v>
                </c:pt>
                <c:pt idx="4">
                  <c:v>2010/2011</c:v>
                </c:pt>
                <c:pt idx="5">
                  <c:v>2011/2012</c:v>
                </c:pt>
                <c:pt idx="6">
                  <c:v>2012/2013</c:v>
                </c:pt>
                <c:pt idx="7">
                  <c:v>2013/2014</c:v>
                </c:pt>
                <c:pt idx="8">
                  <c:v>2014/2015</c:v>
                </c:pt>
                <c:pt idx="9">
                  <c:v>2015/2016</c:v>
                </c:pt>
                <c:pt idx="10">
                  <c:v>2016/2017</c:v>
                </c:pt>
              </c:strCache>
            </c:strRef>
          </c:cat>
          <c:val>
            <c:numRef>
              <c:f>HONI!$B$2:$B$12</c:f>
              <c:numCache>
                <c:formatCode>General</c:formatCode>
                <c:ptCount val="11"/>
                <c:pt idx="0">
                  <c:v>17</c:v>
                </c:pt>
                <c:pt idx="1">
                  <c:v>13</c:v>
                </c:pt>
                <c:pt idx="2">
                  <c:v>17</c:v>
                </c:pt>
                <c:pt idx="3">
                  <c:v>29</c:v>
                </c:pt>
                <c:pt idx="4">
                  <c:v>24</c:v>
                </c:pt>
                <c:pt idx="5">
                  <c:v>39</c:v>
                </c:pt>
                <c:pt idx="6">
                  <c:v>60</c:v>
                </c:pt>
                <c:pt idx="7">
                  <c:v>55</c:v>
                </c:pt>
                <c:pt idx="8">
                  <c:v>70</c:v>
                </c:pt>
                <c:pt idx="9">
                  <c:v>97</c:v>
                </c:pt>
                <c:pt idx="10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25-43FA-84A0-10CF261A72B3}"/>
            </c:ext>
          </c:extLst>
        </c:ser>
        <c:ser>
          <c:idx val="1"/>
          <c:order val="1"/>
          <c:tx>
            <c:strRef>
              <c:f>HONI!$C$1</c:f>
              <c:strCache>
                <c:ptCount val="1"/>
                <c:pt idx="0">
                  <c:v>Broj natjecatelja SŠ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HONI!$A$2:$A$12</c:f>
              <c:strCache>
                <c:ptCount val="11"/>
                <c:pt idx="0">
                  <c:v>2006/2007</c:v>
                </c:pt>
                <c:pt idx="1">
                  <c:v>2007/2008</c:v>
                </c:pt>
                <c:pt idx="2">
                  <c:v>2008/2009</c:v>
                </c:pt>
                <c:pt idx="3">
                  <c:v>2009/2010</c:v>
                </c:pt>
                <c:pt idx="4">
                  <c:v>2010/2011</c:v>
                </c:pt>
                <c:pt idx="5">
                  <c:v>2011/2012</c:v>
                </c:pt>
                <c:pt idx="6">
                  <c:v>2012/2013</c:v>
                </c:pt>
                <c:pt idx="7">
                  <c:v>2013/2014</c:v>
                </c:pt>
                <c:pt idx="8">
                  <c:v>2014/2015</c:v>
                </c:pt>
                <c:pt idx="9">
                  <c:v>2015/2016</c:v>
                </c:pt>
                <c:pt idx="10">
                  <c:v>2016/2017</c:v>
                </c:pt>
              </c:strCache>
            </c:strRef>
          </c:cat>
          <c:val>
            <c:numRef>
              <c:f>HONI!$C$2:$C$12</c:f>
              <c:numCache>
                <c:formatCode>General</c:formatCode>
                <c:ptCount val="11"/>
                <c:pt idx="0">
                  <c:v>184</c:v>
                </c:pt>
                <c:pt idx="1">
                  <c:v>192</c:v>
                </c:pt>
                <c:pt idx="2">
                  <c:v>209</c:v>
                </c:pt>
                <c:pt idx="3">
                  <c:v>234</c:v>
                </c:pt>
                <c:pt idx="4">
                  <c:v>211</c:v>
                </c:pt>
                <c:pt idx="5">
                  <c:v>240</c:v>
                </c:pt>
                <c:pt idx="6">
                  <c:v>259</c:v>
                </c:pt>
                <c:pt idx="7">
                  <c:v>251</c:v>
                </c:pt>
                <c:pt idx="8">
                  <c:v>285</c:v>
                </c:pt>
                <c:pt idx="9">
                  <c:v>328</c:v>
                </c:pt>
                <c:pt idx="10">
                  <c:v>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25-43FA-84A0-10CF261A72B3}"/>
            </c:ext>
          </c:extLst>
        </c:ser>
        <c:ser>
          <c:idx val="2"/>
          <c:order val="2"/>
          <c:tx>
            <c:strRef>
              <c:f>HONI!$D$1</c:f>
              <c:strCache>
                <c:ptCount val="1"/>
                <c:pt idx="0">
                  <c:v>Ukupan natjecatelja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HONI!$A$2:$A$12</c:f>
              <c:strCache>
                <c:ptCount val="11"/>
                <c:pt idx="0">
                  <c:v>2006/2007</c:v>
                </c:pt>
                <c:pt idx="1">
                  <c:v>2007/2008</c:v>
                </c:pt>
                <c:pt idx="2">
                  <c:v>2008/2009</c:v>
                </c:pt>
                <c:pt idx="3">
                  <c:v>2009/2010</c:v>
                </c:pt>
                <c:pt idx="4">
                  <c:v>2010/2011</c:v>
                </c:pt>
                <c:pt idx="5">
                  <c:v>2011/2012</c:v>
                </c:pt>
                <c:pt idx="6">
                  <c:v>2012/2013</c:v>
                </c:pt>
                <c:pt idx="7">
                  <c:v>2013/2014</c:v>
                </c:pt>
                <c:pt idx="8">
                  <c:v>2014/2015</c:v>
                </c:pt>
                <c:pt idx="9">
                  <c:v>2015/2016</c:v>
                </c:pt>
                <c:pt idx="10">
                  <c:v>2016/2017</c:v>
                </c:pt>
              </c:strCache>
            </c:strRef>
          </c:cat>
          <c:val>
            <c:numRef>
              <c:f>HONI!$D$2:$D$12</c:f>
              <c:numCache>
                <c:formatCode>General</c:formatCode>
                <c:ptCount val="11"/>
                <c:pt idx="0">
                  <c:v>201</c:v>
                </c:pt>
                <c:pt idx="1">
                  <c:v>205</c:v>
                </c:pt>
                <c:pt idx="2">
                  <c:v>226</c:v>
                </c:pt>
                <c:pt idx="3">
                  <c:v>263</c:v>
                </c:pt>
                <c:pt idx="4">
                  <c:v>235</c:v>
                </c:pt>
                <c:pt idx="5">
                  <c:v>279</c:v>
                </c:pt>
                <c:pt idx="6">
                  <c:v>319</c:v>
                </c:pt>
                <c:pt idx="7">
                  <c:v>306</c:v>
                </c:pt>
                <c:pt idx="8">
                  <c:v>355</c:v>
                </c:pt>
                <c:pt idx="9">
                  <c:v>425</c:v>
                </c:pt>
                <c:pt idx="10">
                  <c:v>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25-43FA-84A0-10CF261A72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0575200"/>
        <c:axId val="700583360"/>
      </c:barChart>
      <c:catAx>
        <c:axId val="70057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00583360"/>
        <c:crosses val="autoZero"/>
        <c:auto val="1"/>
        <c:lblAlgn val="ctr"/>
        <c:lblOffset val="100"/>
        <c:noMultiLvlLbl val="0"/>
      </c:catAx>
      <c:valAx>
        <c:axId val="70058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00575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HONI!$E$1</c:f>
              <c:strCache>
                <c:ptCount val="1"/>
                <c:pt idx="0">
                  <c:v>Broj ekipa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HONI!$A$2:$A$12</c:f>
              <c:strCache>
                <c:ptCount val="11"/>
                <c:pt idx="0">
                  <c:v>2006/2007</c:v>
                </c:pt>
                <c:pt idx="1">
                  <c:v>2007/2008</c:v>
                </c:pt>
                <c:pt idx="2">
                  <c:v>2008/2009</c:v>
                </c:pt>
                <c:pt idx="3">
                  <c:v>2009/2010</c:v>
                </c:pt>
                <c:pt idx="4">
                  <c:v>2010/2011</c:v>
                </c:pt>
                <c:pt idx="5">
                  <c:v>2011/2012</c:v>
                </c:pt>
                <c:pt idx="6">
                  <c:v>2012/2013</c:v>
                </c:pt>
                <c:pt idx="7">
                  <c:v>2013/2014</c:v>
                </c:pt>
                <c:pt idx="8">
                  <c:v>2014/2015</c:v>
                </c:pt>
                <c:pt idx="9">
                  <c:v>2015/2016</c:v>
                </c:pt>
                <c:pt idx="10">
                  <c:v>2016/2017</c:v>
                </c:pt>
              </c:strCache>
            </c:strRef>
          </c:cat>
          <c:val>
            <c:numRef>
              <c:f>HONI!$E$2:$E$12</c:f>
              <c:numCache>
                <c:formatCode>General</c:formatCode>
                <c:ptCount val="11"/>
                <c:pt idx="0">
                  <c:v>23</c:v>
                </c:pt>
                <c:pt idx="1">
                  <c:v>23</c:v>
                </c:pt>
                <c:pt idx="2">
                  <c:v>25</c:v>
                </c:pt>
                <c:pt idx="3">
                  <c:v>32</c:v>
                </c:pt>
                <c:pt idx="4">
                  <c:v>30</c:v>
                </c:pt>
                <c:pt idx="5">
                  <c:v>35</c:v>
                </c:pt>
                <c:pt idx="6">
                  <c:v>39</c:v>
                </c:pt>
                <c:pt idx="7">
                  <c:v>36</c:v>
                </c:pt>
                <c:pt idx="8">
                  <c:v>39</c:v>
                </c:pt>
                <c:pt idx="9">
                  <c:v>40</c:v>
                </c:pt>
                <c:pt idx="10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52-4E3A-9BC1-77410A0A7B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0575744"/>
        <c:axId val="700576288"/>
      </c:lineChart>
      <c:catAx>
        <c:axId val="70057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00576288"/>
        <c:crosses val="autoZero"/>
        <c:auto val="1"/>
        <c:lblAlgn val="ctr"/>
        <c:lblOffset val="100"/>
        <c:noMultiLvlLbl val="0"/>
      </c:catAx>
      <c:valAx>
        <c:axId val="700576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00575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hr-HR"/>
              <a:t>Broj natjecatelja po kolu u šk. god. 2016./2017.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Sheet1!$K$1</c:f>
              <c:strCache>
                <c:ptCount val="1"/>
                <c:pt idx="0">
                  <c:v>Broj natjecatelja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Sheet1!$K$2:$K$7</c:f>
              <c:numCache>
                <c:formatCode>General</c:formatCode>
                <c:ptCount val="6"/>
                <c:pt idx="0">
                  <c:v>235</c:v>
                </c:pt>
                <c:pt idx="1">
                  <c:v>241</c:v>
                </c:pt>
                <c:pt idx="2">
                  <c:v>245</c:v>
                </c:pt>
                <c:pt idx="3">
                  <c:v>214</c:v>
                </c:pt>
                <c:pt idx="4">
                  <c:v>208</c:v>
                </c:pt>
                <c:pt idx="5">
                  <c:v>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E5-412F-8346-4FD2E53D6D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2045809056"/>
        <c:axId val="2045716640"/>
      </c:barChart>
      <c:catAx>
        <c:axId val="204580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045716640"/>
        <c:crosses val="autoZero"/>
        <c:auto val="1"/>
        <c:lblAlgn val="ctr"/>
        <c:lblOffset val="100"/>
        <c:noMultiLvlLbl val="0"/>
      </c:catAx>
      <c:valAx>
        <c:axId val="20457166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04580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96EA6-6F25-4F19-87BA-7ADCC16DAEFF}" type="datetimeFigureOut">
              <a:rPr lang="en-US" smtClean="0"/>
              <a:t>10/1/2017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E50CC-F33A-4EF4-9F12-93EC4A21A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C172E-A8B5-46F6-B05C-DFA3E2E0F207}" type="datetimeFigureOut">
              <a:rPr lang="en-US" smtClean="0"/>
              <a:t>10/1/2017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74CE4-FBD8-4481-AEFB-CA53E599A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 descriptions should be brief.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08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 descriptions should be brief.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535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 descriptions should be brief.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35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 descriptions should be brief.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94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 descriptions should be brief.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093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 descriptions should be brief.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15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 descriptions should be brief.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244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 descriptions should be brief.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7574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Example objectives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At the end of this lesson, you will be able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Save files to the team Web server.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Move files to different locations on the team Web server.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Share files on the team Web server.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413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184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091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3298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6033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464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5896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551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1255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9275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Example objectives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At the end of this lesson, you will be able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Save files to the team Web server.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Move files to different locations on the team Web server.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Share files on the team Web server.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8609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8080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49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4343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34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888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994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940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0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910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 descriptions should be brief.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759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8F12-96AD-4ED4-8132-A78F5E42C1F5}" type="datetime1">
              <a:rPr lang="en-US" smtClean="0"/>
              <a:t>10/1/2017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08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09E4-6EA4-4BF3-9FC8-FF40373B88E6}" type="datetime1">
              <a:rPr lang="en-US" smtClean="0"/>
              <a:t>10/1/2017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40332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09E4-6EA4-4BF3-9FC8-FF40373B88E6}" type="datetime1">
              <a:rPr lang="en-US" smtClean="0"/>
              <a:t>10/1/2017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39346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09E4-6EA4-4BF3-9FC8-FF40373B88E6}" type="datetime1">
              <a:rPr lang="en-US" smtClean="0"/>
              <a:t>10/1/2017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231113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09E4-6EA4-4BF3-9FC8-FF40373B88E6}" type="datetime1">
              <a:rPr lang="en-US" smtClean="0"/>
              <a:t>10/1/2017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9635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09E4-6EA4-4BF3-9FC8-FF40373B88E6}" type="datetime1">
              <a:rPr lang="en-US" smtClean="0"/>
              <a:t>10/1/2017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7123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09E4-6EA4-4BF3-9FC8-FF40373B88E6}" type="datetime1">
              <a:rPr lang="en-US" smtClean="0"/>
              <a:t>10/1/2017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06249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A170-8299-44AD-AEEF-FC686C3D7804}" type="datetime1">
              <a:rPr lang="en-US" smtClean="0"/>
              <a:t>10/1/2017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27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763A-68EC-4ECD-9620-D9FE9CDDD622}" type="datetime1">
              <a:rPr lang="en-US" smtClean="0"/>
              <a:t>10/1/2017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25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BEDD-6160-49BB-B372-861DE7DE9BA5}" type="datetime1">
              <a:rPr lang="en-US" smtClean="0"/>
              <a:t>10/1/2017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30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E819F-B7FD-4B29-8F66-9E318144BC2A}" type="datetime1">
              <a:rPr lang="en-US" smtClean="0"/>
              <a:t>10/1/2017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74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159C-B6E0-4F10-9F4A-2FA57003B139}" type="datetime1">
              <a:rPr lang="en-US" smtClean="0"/>
              <a:t>10/1/2017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5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CBBB-D1D1-4386-A5E9-07F3477B78F3}" type="datetime1">
              <a:rPr lang="en-US" smtClean="0"/>
              <a:t>10/1/2017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5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CAD8-0EA7-4615-B69B-B2F199EF3A93}" type="datetime1">
              <a:rPr lang="en-US" smtClean="0"/>
              <a:t>10/1/2017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8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4BD7-6953-492C-921B-E68B2D7F14C8}" type="datetime1">
              <a:rPr lang="en-US" smtClean="0"/>
              <a:t>10/1/2017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01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7D9B-D4D3-4E23-88DF-2E354FA43196}" type="datetime1">
              <a:rPr lang="en-US" smtClean="0"/>
              <a:t>10/1/2017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26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67C5-D04E-4576-B61C-12ABA14BBD6C}" type="datetime1">
              <a:rPr lang="en-US" smtClean="0"/>
              <a:t>10/1/2017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1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20F09E4-6EA4-4BF3-9FC8-FF40373B88E6}" type="datetime1">
              <a:rPr lang="en-US" smtClean="0"/>
              <a:t>10/1/2017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71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9938" y="1768056"/>
            <a:ext cx="8173915" cy="1857279"/>
          </a:xfrm>
        </p:spPr>
        <p:txBody>
          <a:bodyPr>
            <a:normAutofit fontScale="90000"/>
          </a:bodyPr>
          <a:lstStyle/>
          <a:p>
            <a:pPr algn="l"/>
            <a:r>
              <a:rPr lang="hr-HR" sz="4000" dirty="0"/>
              <a:t/>
            </a:r>
            <a:br>
              <a:rPr lang="hr-HR" sz="4000" dirty="0"/>
            </a:br>
            <a:r>
              <a:rPr lang="hr-HR" sz="6700" dirty="0"/>
              <a:t>PROGRAMI HRVATSKOG SAVEZA INFORMATIČARA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938" y="3908729"/>
            <a:ext cx="6604000" cy="957197"/>
          </a:xfrm>
        </p:spPr>
        <p:txBody>
          <a:bodyPr>
            <a:normAutofit lnSpcReduction="10000"/>
          </a:bodyPr>
          <a:lstStyle/>
          <a:p>
            <a:pPr algn="l"/>
            <a:r>
              <a:rPr lang="hr-HR" dirty="0"/>
              <a:t>Alen Spiegl, predsjednik</a:t>
            </a:r>
          </a:p>
          <a:p>
            <a:pPr algn="l"/>
            <a:r>
              <a:rPr lang="hr-HR" dirty="0"/>
              <a:t>Hrvatski savez informatičara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1EE4FD-52EB-4D7A-9828-320F0F8BF7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49" y="2860310"/>
            <a:ext cx="528212" cy="54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3E13BD1-CC54-401B-B085-A5193F3C3340}"/>
              </a:ext>
            </a:extLst>
          </p:cNvPr>
          <p:cNvSpPr txBox="1">
            <a:spLocks/>
          </p:cNvSpPr>
          <p:nvPr/>
        </p:nvSpPr>
        <p:spPr>
          <a:xfrm>
            <a:off x="1028075" y="858841"/>
            <a:ext cx="10364451" cy="66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CILJEVI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C31464-5E04-4B2D-A3CC-BB681C45AFA2}"/>
              </a:ext>
            </a:extLst>
          </p:cNvPr>
          <p:cNvSpPr txBox="1">
            <a:spLocks/>
          </p:cNvSpPr>
          <p:nvPr/>
        </p:nvSpPr>
        <p:spPr>
          <a:xfrm>
            <a:off x="1028700" y="1524000"/>
            <a:ext cx="10462846" cy="2353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</a:pPr>
            <a:r>
              <a:rPr lang="x-none" dirty="0"/>
              <a:t>stjecanje novih znanja i vještina u području programiranja kod učenika osnovnih i srednjih škola</a:t>
            </a:r>
            <a:endParaRPr lang="hr-H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F9881A-6911-4FFC-9E69-91A7B580EE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045" y="259802"/>
            <a:ext cx="1780556" cy="71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9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3E13BD1-CC54-401B-B085-A5193F3C3340}"/>
              </a:ext>
            </a:extLst>
          </p:cNvPr>
          <p:cNvSpPr txBox="1">
            <a:spLocks/>
          </p:cNvSpPr>
          <p:nvPr/>
        </p:nvSpPr>
        <p:spPr>
          <a:xfrm>
            <a:off x="1028075" y="858841"/>
            <a:ext cx="10364451" cy="66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CILJEVI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C31464-5E04-4B2D-A3CC-BB681C45AFA2}"/>
              </a:ext>
            </a:extLst>
          </p:cNvPr>
          <p:cNvSpPr txBox="1">
            <a:spLocks/>
          </p:cNvSpPr>
          <p:nvPr/>
        </p:nvSpPr>
        <p:spPr>
          <a:xfrm>
            <a:off x="1028700" y="1524000"/>
            <a:ext cx="10462846" cy="2353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</a:pPr>
            <a:r>
              <a:rPr lang="x-none" dirty="0"/>
              <a:t>stjecanje novih znanja i vještina u području programiranja kod učenika osnovnih i srednjih škola</a:t>
            </a:r>
            <a:endParaRPr lang="hr-HR" dirty="0"/>
          </a:p>
          <a:p>
            <a:pPr lvl="0">
              <a:lnSpc>
                <a:spcPct val="100000"/>
              </a:lnSpc>
            </a:pPr>
            <a:r>
              <a:rPr lang="hr-HR" dirty="0"/>
              <a:t>priprema učenika za informatička natjecanja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F9881A-6911-4FFC-9E69-91A7B580EE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045" y="259802"/>
            <a:ext cx="1780556" cy="71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0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3E13BD1-CC54-401B-B085-A5193F3C3340}"/>
              </a:ext>
            </a:extLst>
          </p:cNvPr>
          <p:cNvSpPr txBox="1">
            <a:spLocks/>
          </p:cNvSpPr>
          <p:nvPr/>
        </p:nvSpPr>
        <p:spPr>
          <a:xfrm>
            <a:off x="1028075" y="858841"/>
            <a:ext cx="10364451" cy="66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CILJEVI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C31464-5E04-4B2D-A3CC-BB681C45AFA2}"/>
              </a:ext>
            </a:extLst>
          </p:cNvPr>
          <p:cNvSpPr txBox="1">
            <a:spLocks/>
          </p:cNvSpPr>
          <p:nvPr/>
        </p:nvSpPr>
        <p:spPr>
          <a:xfrm>
            <a:off x="1028700" y="1524000"/>
            <a:ext cx="10462846" cy="2353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</a:pPr>
            <a:r>
              <a:rPr lang="x-none" dirty="0"/>
              <a:t>stjecanje novih znanja i vještina u području programiranja kod učenika osnovnih i srednjih škola</a:t>
            </a:r>
            <a:endParaRPr lang="hr-HR" dirty="0"/>
          </a:p>
          <a:p>
            <a:pPr lvl="0">
              <a:lnSpc>
                <a:spcPct val="100000"/>
              </a:lnSpc>
            </a:pPr>
            <a:r>
              <a:rPr lang="hr-HR" dirty="0"/>
              <a:t>priprema učenika za informatička natjecanja</a:t>
            </a:r>
          </a:p>
          <a:p>
            <a:pPr lvl="0">
              <a:lnSpc>
                <a:spcPct val="100000"/>
              </a:lnSpc>
            </a:pPr>
            <a:r>
              <a:rPr lang="hr-HR" dirty="0"/>
              <a:t>izbor učenika za nastup na hrvatskoj informatičkoj olimpijadi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F9881A-6911-4FFC-9E69-91A7B580EE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045" y="259802"/>
            <a:ext cx="1780556" cy="71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3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3E13BD1-CC54-401B-B085-A5193F3C3340}"/>
              </a:ext>
            </a:extLst>
          </p:cNvPr>
          <p:cNvSpPr txBox="1">
            <a:spLocks/>
          </p:cNvSpPr>
          <p:nvPr/>
        </p:nvSpPr>
        <p:spPr>
          <a:xfrm>
            <a:off x="1028075" y="858841"/>
            <a:ext cx="10364451" cy="66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CILJEVI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C31464-5E04-4B2D-A3CC-BB681C45AFA2}"/>
              </a:ext>
            </a:extLst>
          </p:cNvPr>
          <p:cNvSpPr txBox="1">
            <a:spLocks/>
          </p:cNvSpPr>
          <p:nvPr/>
        </p:nvSpPr>
        <p:spPr>
          <a:xfrm>
            <a:off x="1028700" y="1524000"/>
            <a:ext cx="10462846" cy="2353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x-none" sz="2600" dirty="0"/>
              <a:t>stjecanje novih znanja i vještina u području programiranja kod učenika osnovnih i srednjih škola</a:t>
            </a:r>
            <a:endParaRPr lang="hr-HR" sz="2600" dirty="0"/>
          </a:p>
          <a:p>
            <a:pPr lvl="0"/>
            <a:r>
              <a:rPr lang="hr-HR" sz="2600" dirty="0"/>
              <a:t>priprema učenika za informatička natjecanja</a:t>
            </a:r>
          </a:p>
          <a:p>
            <a:pPr lvl="0"/>
            <a:r>
              <a:rPr lang="hr-HR" sz="2600" dirty="0"/>
              <a:t>izbor učenika za nastup na hrvatskoj informatičkoj olimpijadi</a:t>
            </a:r>
          </a:p>
          <a:p>
            <a:r>
              <a:rPr lang="hr-HR" sz="2600" dirty="0"/>
              <a:t>promocija i popularizacija informatike, programiranja i računalnog razmišljanja među učenicima i nastavnicima</a:t>
            </a:r>
          </a:p>
          <a:p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F9881A-6911-4FFC-9E69-91A7B580EE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045" y="259802"/>
            <a:ext cx="1780556" cy="71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7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075" y="4125127"/>
            <a:ext cx="10364451" cy="665160"/>
          </a:xfrm>
        </p:spPr>
        <p:txBody>
          <a:bodyPr/>
          <a:lstStyle/>
          <a:p>
            <a:r>
              <a:rPr lang="hr-HR" dirty="0"/>
              <a:t>Povijest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E13BD1-CC54-401B-B085-A5193F3C3340}"/>
              </a:ext>
            </a:extLst>
          </p:cNvPr>
          <p:cNvSpPr txBox="1">
            <a:spLocks/>
          </p:cNvSpPr>
          <p:nvPr/>
        </p:nvSpPr>
        <p:spPr>
          <a:xfrm>
            <a:off x="1028075" y="858841"/>
            <a:ext cx="10364451" cy="66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CILJEVI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C31464-5E04-4B2D-A3CC-BB681C45AFA2}"/>
              </a:ext>
            </a:extLst>
          </p:cNvPr>
          <p:cNvSpPr txBox="1">
            <a:spLocks/>
          </p:cNvSpPr>
          <p:nvPr/>
        </p:nvSpPr>
        <p:spPr>
          <a:xfrm>
            <a:off x="1028700" y="1524000"/>
            <a:ext cx="10462846" cy="2353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x-none" sz="2600" dirty="0"/>
              <a:t>stjecanje novih znanja i vještina u području programiranja kod učenika osnovnih i srednjih škola</a:t>
            </a:r>
            <a:endParaRPr lang="hr-HR" sz="2600" dirty="0"/>
          </a:p>
          <a:p>
            <a:pPr lvl="0"/>
            <a:r>
              <a:rPr lang="hr-HR" sz="2600" dirty="0"/>
              <a:t>priprema učenika za informatička natjecanja</a:t>
            </a:r>
          </a:p>
          <a:p>
            <a:pPr lvl="0"/>
            <a:r>
              <a:rPr lang="hr-HR" sz="2600" dirty="0"/>
              <a:t>izbor učenika za nastup na hrvatskoj informatičkoj olimpijadi</a:t>
            </a:r>
          </a:p>
          <a:p>
            <a:r>
              <a:rPr lang="hr-HR" sz="2600" dirty="0"/>
              <a:t>promocija i popularizacija informatike, programiranja i računalnog razmišljanja među učenicima i nastavnicima</a:t>
            </a:r>
          </a:p>
          <a:p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F9881A-6911-4FFC-9E69-91A7B580EE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045" y="259802"/>
            <a:ext cx="1780556" cy="71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075" y="4125127"/>
            <a:ext cx="10364451" cy="665160"/>
          </a:xfrm>
        </p:spPr>
        <p:txBody>
          <a:bodyPr/>
          <a:lstStyle/>
          <a:p>
            <a:r>
              <a:rPr lang="hr-HR" dirty="0"/>
              <a:t>Povijest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28700" y="4804208"/>
            <a:ext cx="10363826" cy="1969477"/>
          </a:xfrm>
        </p:spPr>
        <p:txBody>
          <a:bodyPr/>
          <a:lstStyle/>
          <a:p>
            <a:r>
              <a:rPr lang="hr-HR" dirty="0"/>
              <a:t>program pokrenut 2006. godine po uzoru na druga međunarodna natjecanja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E13BD1-CC54-401B-B085-A5193F3C3340}"/>
              </a:ext>
            </a:extLst>
          </p:cNvPr>
          <p:cNvSpPr txBox="1">
            <a:spLocks/>
          </p:cNvSpPr>
          <p:nvPr/>
        </p:nvSpPr>
        <p:spPr>
          <a:xfrm>
            <a:off x="1028075" y="858841"/>
            <a:ext cx="10364451" cy="66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CILJEVI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C31464-5E04-4B2D-A3CC-BB681C45AFA2}"/>
              </a:ext>
            </a:extLst>
          </p:cNvPr>
          <p:cNvSpPr txBox="1">
            <a:spLocks/>
          </p:cNvSpPr>
          <p:nvPr/>
        </p:nvSpPr>
        <p:spPr>
          <a:xfrm>
            <a:off x="1028700" y="1524000"/>
            <a:ext cx="10462846" cy="2353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x-none" sz="2600" dirty="0"/>
              <a:t>stjecanje novih znanja i vještina u području programiranja kod učenika osnovnih i srednjih škola</a:t>
            </a:r>
            <a:endParaRPr lang="hr-HR" sz="2600" dirty="0"/>
          </a:p>
          <a:p>
            <a:pPr lvl="0"/>
            <a:r>
              <a:rPr lang="hr-HR" sz="2600" dirty="0"/>
              <a:t>priprema učenika za informatička natjecanja</a:t>
            </a:r>
          </a:p>
          <a:p>
            <a:pPr lvl="0"/>
            <a:r>
              <a:rPr lang="hr-HR" sz="2600" dirty="0"/>
              <a:t>izbor učenika za nastup na hrvatskoj informatičkoj olimpijadi</a:t>
            </a:r>
          </a:p>
          <a:p>
            <a:r>
              <a:rPr lang="hr-HR" sz="2600" dirty="0"/>
              <a:t>promocija i popularizacija informatike, programiranja i računalnog razmišljanja među učenicima i nastavnicima</a:t>
            </a:r>
          </a:p>
          <a:p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F9881A-6911-4FFC-9E69-91A7B580EE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045" y="259802"/>
            <a:ext cx="1780556" cy="71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7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075" y="4125127"/>
            <a:ext cx="10364451" cy="665160"/>
          </a:xfrm>
        </p:spPr>
        <p:txBody>
          <a:bodyPr/>
          <a:lstStyle/>
          <a:p>
            <a:r>
              <a:rPr lang="hr-HR" dirty="0"/>
              <a:t>Povijest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28700" y="4804208"/>
            <a:ext cx="10363826" cy="1969477"/>
          </a:xfrm>
        </p:spPr>
        <p:txBody>
          <a:bodyPr/>
          <a:lstStyle/>
          <a:p>
            <a:r>
              <a:rPr lang="hr-HR" dirty="0"/>
              <a:t>program pokrenut 2006. godine po uzoru na druga međunarodna natjecanja</a:t>
            </a:r>
          </a:p>
          <a:p>
            <a:r>
              <a:rPr lang="hr-HR" dirty="0"/>
              <a:t>nastavak Hrvatske programerske lige (2000.-2006.)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E13BD1-CC54-401B-B085-A5193F3C3340}"/>
              </a:ext>
            </a:extLst>
          </p:cNvPr>
          <p:cNvSpPr txBox="1">
            <a:spLocks/>
          </p:cNvSpPr>
          <p:nvPr/>
        </p:nvSpPr>
        <p:spPr>
          <a:xfrm>
            <a:off x="1028075" y="858841"/>
            <a:ext cx="10364451" cy="66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CILJEVI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C31464-5E04-4B2D-A3CC-BB681C45AFA2}"/>
              </a:ext>
            </a:extLst>
          </p:cNvPr>
          <p:cNvSpPr txBox="1">
            <a:spLocks/>
          </p:cNvSpPr>
          <p:nvPr/>
        </p:nvSpPr>
        <p:spPr>
          <a:xfrm>
            <a:off x="1028700" y="1524000"/>
            <a:ext cx="10462846" cy="2353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x-none" sz="2600" dirty="0"/>
              <a:t>stjecanje novih znanja i vještina u području programiranja kod učenika osnovnih i srednjih škola</a:t>
            </a:r>
            <a:endParaRPr lang="hr-HR" sz="2600" dirty="0"/>
          </a:p>
          <a:p>
            <a:pPr lvl="0"/>
            <a:r>
              <a:rPr lang="hr-HR" sz="2600" dirty="0"/>
              <a:t>priprema učenika za informatička natjecanja</a:t>
            </a:r>
          </a:p>
          <a:p>
            <a:pPr lvl="0"/>
            <a:r>
              <a:rPr lang="hr-HR" sz="2600" dirty="0"/>
              <a:t>izbor učenika za nastup na hrvatskoj informatičkoj olimpijadi</a:t>
            </a:r>
          </a:p>
          <a:p>
            <a:r>
              <a:rPr lang="hr-HR" sz="2600" dirty="0"/>
              <a:t>promocija i popularizacija informatike, programiranja i računalnog razmišljanja među učenicima i nastavnicima</a:t>
            </a:r>
          </a:p>
          <a:p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F9881A-6911-4FFC-9E69-91A7B580EE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045" y="259802"/>
            <a:ext cx="1780556" cy="71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4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075" y="4125127"/>
            <a:ext cx="10364451" cy="665160"/>
          </a:xfrm>
        </p:spPr>
        <p:txBody>
          <a:bodyPr/>
          <a:lstStyle/>
          <a:p>
            <a:r>
              <a:rPr lang="hr-HR" dirty="0"/>
              <a:t>Povijest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28700" y="4804208"/>
            <a:ext cx="10363826" cy="1969477"/>
          </a:xfrm>
        </p:spPr>
        <p:txBody>
          <a:bodyPr/>
          <a:lstStyle/>
          <a:p>
            <a:r>
              <a:rPr lang="hr-HR" dirty="0"/>
              <a:t>program pokrenut 2006. godine po uzoru na druga međunarodna natjecanja</a:t>
            </a:r>
          </a:p>
          <a:p>
            <a:r>
              <a:rPr lang="hr-HR" dirty="0"/>
              <a:t>nastavak Hrvatske programerske lige (2000.-2006.)</a:t>
            </a:r>
          </a:p>
          <a:p>
            <a:r>
              <a:rPr lang="hr-HR" dirty="0"/>
              <a:t>od 2010. godine, uz rezultate državnog natjecanja, služi za izbor sudionika Hrvatske informatičke olimpijade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E13BD1-CC54-401B-B085-A5193F3C3340}"/>
              </a:ext>
            </a:extLst>
          </p:cNvPr>
          <p:cNvSpPr txBox="1">
            <a:spLocks/>
          </p:cNvSpPr>
          <p:nvPr/>
        </p:nvSpPr>
        <p:spPr>
          <a:xfrm>
            <a:off x="1028075" y="858841"/>
            <a:ext cx="10364451" cy="66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CILJEVI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C31464-5E04-4B2D-A3CC-BB681C45AFA2}"/>
              </a:ext>
            </a:extLst>
          </p:cNvPr>
          <p:cNvSpPr txBox="1">
            <a:spLocks/>
          </p:cNvSpPr>
          <p:nvPr/>
        </p:nvSpPr>
        <p:spPr>
          <a:xfrm>
            <a:off x="1028700" y="1524000"/>
            <a:ext cx="10462846" cy="2353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x-none" sz="2600" dirty="0"/>
              <a:t>stjecanje novih znanja i vještina u području programiranja kod učenika osnovnih i srednjih škola</a:t>
            </a:r>
            <a:endParaRPr lang="hr-HR" sz="2600" dirty="0"/>
          </a:p>
          <a:p>
            <a:pPr lvl="0"/>
            <a:r>
              <a:rPr lang="hr-HR" sz="2600" dirty="0"/>
              <a:t>priprema učenika za informatička natjecanja</a:t>
            </a:r>
          </a:p>
          <a:p>
            <a:pPr lvl="0"/>
            <a:r>
              <a:rPr lang="hr-HR" sz="2600" dirty="0"/>
              <a:t>izbor učenika za nastup na hrvatskoj informatičkoj olimpijadi</a:t>
            </a:r>
          </a:p>
          <a:p>
            <a:r>
              <a:rPr lang="hr-HR" sz="2600" dirty="0"/>
              <a:t>promocija i popularizacija informatike, programiranja i računalnog razmišljanja među učenicima i nastavnicima</a:t>
            </a:r>
          </a:p>
          <a:p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F9881A-6911-4FFC-9E69-91A7B580EE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045" y="259802"/>
            <a:ext cx="1780556" cy="71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3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565763"/>
            <a:ext cx="10364451" cy="647575"/>
          </a:xfrm>
        </p:spPr>
        <p:txBody>
          <a:bodyPr/>
          <a:lstStyle/>
          <a:p>
            <a:r>
              <a:rPr lang="hr-HR" dirty="0"/>
              <a:t>Broj natjecatelja i ekipa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177371"/>
              </p:ext>
            </p:extLst>
          </p:nvPr>
        </p:nvGraphicFramePr>
        <p:xfrm>
          <a:off x="913775" y="214813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401427"/>
              </p:ext>
            </p:extLst>
          </p:nvPr>
        </p:nvGraphicFramePr>
        <p:xfrm>
          <a:off x="7002489" y="2148130"/>
          <a:ext cx="403479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FD2F80D-785B-4D45-8F31-E7B32BF90C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1446273"/>
            <a:ext cx="10363826" cy="630177"/>
          </a:xfrm>
        </p:spPr>
        <p:txBody>
          <a:bodyPr/>
          <a:lstStyle/>
          <a:p>
            <a:r>
              <a:rPr lang="hr-HR" dirty="0"/>
              <a:t>3287 natjecatelja u 11 sezona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CB3A67-A97C-4063-9A2F-01142B6F56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045" y="259802"/>
            <a:ext cx="1780556" cy="71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pc="600" dirty="0">
                <a:solidFill>
                  <a:srgbClr val="FF0000"/>
                </a:solidFill>
              </a:rPr>
              <a:t>najava</a:t>
            </a:r>
            <a:r>
              <a:rPr lang="hr-HR" dirty="0"/>
              <a:t/>
            </a:r>
            <a:br>
              <a:rPr lang="hr-HR" dirty="0"/>
            </a:br>
            <a:r>
              <a:rPr lang="hr-HR" sz="2800" dirty="0"/>
              <a:t>HONI u školskoj godini 2017./2018.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4AE4E5-C8A4-4715-BC56-3A3A0657BF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045" y="259802"/>
            <a:ext cx="1780556" cy="71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3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hr-HR" sz="2800" dirty="0"/>
              <a:t>Hrvatski savez informatičara (HSIN) provodi</a:t>
            </a:r>
            <a:br>
              <a:rPr lang="hr-HR" sz="2800" dirty="0"/>
            </a:br>
            <a:r>
              <a:rPr lang="hr-HR" sz="2800" dirty="0"/>
              <a:t>i sudjeluje u organizaciji programa: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/>
              <a:t>Hrvatsko otvoreno natjecanje u informatici</a:t>
            </a:r>
          </a:p>
          <a:p>
            <a:r>
              <a:rPr lang="hr-HR" dirty="0"/>
              <a:t>Hrvatska Logo Liga</a:t>
            </a:r>
          </a:p>
          <a:p>
            <a:r>
              <a:rPr lang="hr-HR" dirty="0"/>
              <a:t>Otvorena smotra softverskih radova</a:t>
            </a:r>
          </a:p>
          <a:p>
            <a:r>
              <a:rPr lang="hr-HR" dirty="0"/>
              <a:t>DRŽAVNO </a:t>
            </a:r>
            <a:r>
              <a:rPr lang="hr-HR" dirty="0" err="1"/>
              <a:t>NatjecanjE</a:t>
            </a:r>
            <a:r>
              <a:rPr lang="hr-HR" dirty="0"/>
              <a:t> iz informatike</a:t>
            </a:r>
          </a:p>
          <a:p>
            <a:r>
              <a:rPr lang="hr-HR" dirty="0"/>
              <a:t>Hrvatska informatička olimpijada</a:t>
            </a:r>
          </a:p>
          <a:p>
            <a:r>
              <a:rPr lang="hr-HR" dirty="0"/>
              <a:t>Izbor i priprema hrvatske informatičke reprezentacije</a:t>
            </a:r>
          </a:p>
          <a:p>
            <a:r>
              <a:rPr lang="hr-HR" dirty="0"/>
              <a:t>…</a:t>
            </a:r>
          </a:p>
          <a:p>
            <a:endParaRPr lang="hr-HR" dirty="0"/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28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pc="600" dirty="0">
                <a:solidFill>
                  <a:srgbClr val="FF0000"/>
                </a:solidFill>
              </a:rPr>
              <a:t>najava</a:t>
            </a:r>
            <a:r>
              <a:rPr lang="hr-HR" dirty="0"/>
              <a:t/>
            </a:r>
            <a:br>
              <a:rPr lang="hr-HR" dirty="0"/>
            </a:br>
            <a:r>
              <a:rPr lang="hr-HR" sz="2800" dirty="0"/>
              <a:t>HONI u školskoj godini 2017./2018.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sz="quarter" idx="13"/>
          </p:nvPr>
        </p:nvSpPr>
        <p:spPr>
          <a:xfrm>
            <a:off x="609599" y="2249426"/>
            <a:ext cx="10594019" cy="3210598"/>
          </a:xfrm>
        </p:spPr>
        <p:txBody>
          <a:bodyPr>
            <a:normAutofit/>
          </a:bodyPr>
          <a:lstStyle/>
          <a:p>
            <a:r>
              <a:rPr lang="hr-HR" dirty="0"/>
              <a:t>započinje sredinom listopada 2017.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4AE4E5-C8A4-4715-BC56-3A3A0657BF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045" y="259802"/>
            <a:ext cx="1780556" cy="71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8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pc="600" dirty="0">
                <a:solidFill>
                  <a:srgbClr val="FF0000"/>
                </a:solidFill>
              </a:rPr>
              <a:t>najava</a:t>
            </a:r>
            <a:r>
              <a:rPr lang="hr-HR" dirty="0"/>
              <a:t/>
            </a:r>
            <a:br>
              <a:rPr lang="hr-HR" dirty="0"/>
            </a:br>
            <a:r>
              <a:rPr lang="hr-HR" sz="2800" dirty="0"/>
              <a:t>HONI u školskoj godini 2017./2018.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sz="quarter" idx="13"/>
          </p:nvPr>
        </p:nvSpPr>
        <p:spPr>
          <a:xfrm>
            <a:off x="609599" y="2249426"/>
            <a:ext cx="10594019" cy="3210598"/>
          </a:xfrm>
        </p:spPr>
        <p:txBody>
          <a:bodyPr>
            <a:normAutofit/>
          </a:bodyPr>
          <a:lstStyle/>
          <a:p>
            <a:r>
              <a:rPr lang="hr-HR" dirty="0"/>
              <a:t>započinje sredinom listopada 2017.</a:t>
            </a:r>
          </a:p>
          <a:p>
            <a:r>
              <a:rPr lang="hr-HR" dirty="0"/>
              <a:t>prijave od 2. listopada 2017. sukladno uputama na www.hsin.hr/honi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4AE4E5-C8A4-4715-BC56-3A3A0657BF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045" y="259802"/>
            <a:ext cx="1780556" cy="71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6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pc="600" dirty="0">
                <a:solidFill>
                  <a:srgbClr val="FF0000"/>
                </a:solidFill>
              </a:rPr>
              <a:t>najava</a:t>
            </a:r>
            <a:r>
              <a:rPr lang="hr-HR" dirty="0"/>
              <a:t/>
            </a:r>
            <a:br>
              <a:rPr lang="hr-HR" dirty="0"/>
            </a:br>
            <a:r>
              <a:rPr lang="hr-HR" sz="2800" dirty="0"/>
              <a:t>HONI u školskoj godini 2017./2018.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sz="quarter" idx="13"/>
          </p:nvPr>
        </p:nvSpPr>
        <p:spPr>
          <a:xfrm>
            <a:off x="609599" y="2249426"/>
            <a:ext cx="10594019" cy="3210598"/>
          </a:xfrm>
        </p:spPr>
        <p:txBody>
          <a:bodyPr>
            <a:normAutofit/>
          </a:bodyPr>
          <a:lstStyle/>
          <a:p>
            <a:r>
              <a:rPr lang="hr-HR" dirty="0"/>
              <a:t>započinje sredinom listopada 2017.</a:t>
            </a:r>
          </a:p>
          <a:p>
            <a:r>
              <a:rPr lang="hr-HR" dirty="0"/>
              <a:t>prijave od 2. listopada 2017. sukladno uputama na www.hsin.hr/honi</a:t>
            </a:r>
          </a:p>
          <a:p>
            <a:r>
              <a:rPr lang="hr-HR" dirty="0"/>
              <a:t>7 kola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4AE4E5-C8A4-4715-BC56-3A3A0657BF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045" y="259802"/>
            <a:ext cx="1780556" cy="71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pc="600" dirty="0">
                <a:solidFill>
                  <a:srgbClr val="FF0000"/>
                </a:solidFill>
              </a:rPr>
              <a:t>najava</a:t>
            </a:r>
            <a:r>
              <a:rPr lang="hr-HR" dirty="0"/>
              <a:t/>
            </a:r>
            <a:br>
              <a:rPr lang="hr-HR" dirty="0"/>
            </a:br>
            <a:r>
              <a:rPr lang="hr-HR" sz="2800" dirty="0"/>
              <a:t>HONI u školskoj godini 2017./2018.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sz="quarter" idx="13"/>
          </p:nvPr>
        </p:nvSpPr>
        <p:spPr>
          <a:xfrm>
            <a:off x="609599" y="2249426"/>
            <a:ext cx="10594019" cy="3210598"/>
          </a:xfrm>
        </p:spPr>
        <p:txBody>
          <a:bodyPr>
            <a:normAutofit/>
          </a:bodyPr>
          <a:lstStyle/>
          <a:p>
            <a:r>
              <a:rPr lang="hr-HR" dirty="0"/>
              <a:t>započinje sredinom listopada 2017.</a:t>
            </a:r>
          </a:p>
          <a:p>
            <a:r>
              <a:rPr lang="hr-HR" dirty="0"/>
              <a:t>prijave od 2. listopada 2017. sukladno uputama na www.hsin.hr/honi</a:t>
            </a:r>
          </a:p>
          <a:p>
            <a:r>
              <a:rPr lang="hr-HR" dirty="0"/>
              <a:t>7 kola</a:t>
            </a:r>
          </a:p>
          <a:p>
            <a:r>
              <a:rPr lang="hr-HR" dirty="0"/>
              <a:t>8 zadataka po kolu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4AE4E5-C8A4-4715-BC56-3A3A0657BF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045" y="259802"/>
            <a:ext cx="1780556" cy="71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pc="600" dirty="0">
                <a:solidFill>
                  <a:srgbClr val="FF0000"/>
                </a:solidFill>
              </a:rPr>
              <a:t>najava</a:t>
            </a:r>
            <a:r>
              <a:rPr lang="hr-HR" dirty="0"/>
              <a:t/>
            </a:r>
            <a:br>
              <a:rPr lang="hr-HR" dirty="0"/>
            </a:br>
            <a:r>
              <a:rPr lang="hr-HR" sz="2800" dirty="0"/>
              <a:t>HONI u školskoj godini 2017./2018.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sz="quarter" idx="13"/>
          </p:nvPr>
        </p:nvSpPr>
        <p:spPr>
          <a:xfrm>
            <a:off x="609599" y="2249426"/>
            <a:ext cx="10594019" cy="3210598"/>
          </a:xfrm>
        </p:spPr>
        <p:txBody>
          <a:bodyPr>
            <a:normAutofit/>
          </a:bodyPr>
          <a:lstStyle/>
          <a:p>
            <a:r>
              <a:rPr lang="hr-HR" dirty="0"/>
              <a:t>započinje sredinom listopada 2017.</a:t>
            </a:r>
          </a:p>
          <a:p>
            <a:r>
              <a:rPr lang="hr-HR" dirty="0"/>
              <a:t>prijave od 2. listopada 2017. sukladno uputama na www.hsin.hr/honi</a:t>
            </a:r>
          </a:p>
          <a:p>
            <a:r>
              <a:rPr lang="hr-HR" dirty="0"/>
              <a:t>7 kola</a:t>
            </a:r>
          </a:p>
          <a:p>
            <a:r>
              <a:rPr lang="hr-HR" dirty="0"/>
              <a:t>8 zadataka po kolu</a:t>
            </a:r>
          </a:p>
          <a:p>
            <a:r>
              <a:rPr lang="hr-HR" dirty="0"/>
              <a:t>programski jezici Python, Pascal, C, C++ i Java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4AE4E5-C8A4-4715-BC56-3A3A0657BF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045" y="259802"/>
            <a:ext cx="1780556" cy="71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6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pc="600" dirty="0">
                <a:solidFill>
                  <a:srgbClr val="FF0000"/>
                </a:solidFill>
              </a:rPr>
              <a:t>najava</a:t>
            </a:r>
            <a:r>
              <a:rPr lang="hr-HR" dirty="0"/>
              <a:t/>
            </a:r>
            <a:br>
              <a:rPr lang="hr-HR" dirty="0"/>
            </a:br>
            <a:r>
              <a:rPr lang="hr-HR" sz="2800" dirty="0"/>
              <a:t>HONI u školskoj godini 2017./2018.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sz="quarter" idx="13"/>
          </p:nvPr>
        </p:nvSpPr>
        <p:spPr>
          <a:xfrm>
            <a:off x="609599" y="2249426"/>
            <a:ext cx="10594019" cy="3210598"/>
          </a:xfrm>
        </p:spPr>
        <p:txBody>
          <a:bodyPr>
            <a:normAutofit/>
          </a:bodyPr>
          <a:lstStyle/>
          <a:p>
            <a:r>
              <a:rPr lang="hr-HR" dirty="0"/>
              <a:t>započinje sredinom listopada 2017.</a:t>
            </a:r>
          </a:p>
          <a:p>
            <a:r>
              <a:rPr lang="hr-HR" dirty="0"/>
              <a:t>prijave od 2. listopada 2017. sukladno uputama na www.hsin.hr/honi</a:t>
            </a:r>
          </a:p>
          <a:p>
            <a:r>
              <a:rPr lang="hr-HR" dirty="0"/>
              <a:t>7 kola</a:t>
            </a:r>
          </a:p>
          <a:p>
            <a:r>
              <a:rPr lang="hr-HR" dirty="0"/>
              <a:t>8 zadataka po kolu</a:t>
            </a:r>
          </a:p>
          <a:p>
            <a:r>
              <a:rPr lang="hr-HR" dirty="0"/>
              <a:t>programski jezici Python, Pascal, C, C++ i Java</a:t>
            </a:r>
          </a:p>
          <a:p>
            <a:r>
              <a:rPr lang="hr-HR" dirty="0"/>
              <a:t>Više informacija na www.hsin.hr/honi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4AE4E5-C8A4-4715-BC56-3A3A0657BF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045" y="259802"/>
            <a:ext cx="1780556" cy="71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6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063964"/>
            <a:ext cx="10364451" cy="1596177"/>
          </a:xfrm>
        </p:spPr>
        <p:txBody>
          <a:bodyPr>
            <a:normAutofit/>
          </a:bodyPr>
          <a:lstStyle/>
          <a:p>
            <a:r>
              <a:rPr lang="hr-HR" b="1" dirty="0" err="1"/>
              <a:t>COCI</a:t>
            </a:r>
            <a:r>
              <a:rPr lang="hr-HR" b="1" dirty="0"/>
              <a:t> </a:t>
            </a:r>
            <a:r>
              <a:rPr lang="hr-HR" dirty="0"/>
              <a:t>- Croatian Open </a:t>
            </a:r>
            <a:r>
              <a:rPr lang="hr-HR" dirty="0" err="1"/>
              <a:t>Competition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Informatics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8EA715-1CAA-4480-B6C2-AA796A83F4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236" y="332213"/>
            <a:ext cx="182236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9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063964"/>
            <a:ext cx="10364451" cy="1596177"/>
          </a:xfrm>
        </p:spPr>
        <p:txBody>
          <a:bodyPr>
            <a:normAutofit/>
          </a:bodyPr>
          <a:lstStyle/>
          <a:p>
            <a:r>
              <a:rPr lang="hr-HR" b="1" dirty="0" err="1"/>
              <a:t>COCI</a:t>
            </a:r>
            <a:r>
              <a:rPr lang="hr-HR" b="1" dirty="0"/>
              <a:t> </a:t>
            </a:r>
            <a:r>
              <a:rPr lang="hr-HR" dirty="0"/>
              <a:t>- Croatian Open </a:t>
            </a:r>
            <a:r>
              <a:rPr lang="hr-HR" dirty="0" err="1"/>
              <a:t>Competition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Informatics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>
          <a:xfrm>
            <a:off x="913775" y="2671892"/>
            <a:ext cx="10363826" cy="3424107"/>
          </a:xfrm>
        </p:spPr>
        <p:txBody>
          <a:bodyPr/>
          <a:lstStyle/>
          <a:p>
            <a:r>
              <a:rPr lang="hr-HR" sz="2400" dirty="0"/>
              <a:t>engleska verzija za natjecatelje diljem svijeta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8EA715-1CAA-4480-B6C2-AA796A83F4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236" y="332213"/>
            <a:ext cx="182236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063964"/>
            <a:ext cx="10364451" cy="1596177"/>
          </a:xfrm>
        </p:spPr>
        <p:txBody>
          <a:bodyPr>
            <a:normAutofit/>
          </a:bodyPr>
          <a:lstStyle/>
          <a:p>
            <a:r>
              <a:rPr lang="hr-HR" b="1" dirty="0" err="1"/>
              <a:t>COCI</a:t>
            </a:r>
            <a:r>
              <a:rPr lang="hr-HR" b="1" dirty="0"/>
              <a:t> </a:t>
            </a:r>
            <a:r>
              <a:rPr lang="hr-HR" dirty="0"/>
              <a:t>- Croatian Open </a:t>
            </a:r>
            <a:r>
              <a:rPr lang="hr-HR" dirty="0" err="1"/>
              <a:t>Competition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Informatics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>
          <a:xfrm>
            <a:off x="913775" y="2671892"/>
            <a:ext cx="10363826" cy="3424107"/>
          </a:xfrm>
        </p:spPr>
        <p:txBody>
          <a:bodyPr/>
          <a:lstStyle/>
          <a:p>
            <a:r>
              <a:rPr lang="hr-HR" sz="2400" dirty="0"/>
              <a:t>engleska verzija za natjecatelje diljem svijeta</a:t>
            </a:r>
          </a:p>
          <a:p>
            <a:r>
              <a:rPr lang="hr-HR" sz="2400" dirty="0"/>
              <a:t>8 kola (7 HONI + HIO)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8EA715-1CAA-4480-B6C2-AA796A83F4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236" y="332213"/>
            <a:ext cx="182236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4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063964"/>
            <a:ext cx="10364451" cy="1596177"/>
          </a:xfrm>
        </p:spPr>
        <p:txBody>
          <a:bodyPr>
            <a:normAutofit/>
          </a:bodyPr>
          <a:lstStyle/>
          <a:p>
            <a:r>
              <a:rPr lang="hr-HR" b="1" dirty="0" err="1"/>
              <a:t>COCI</a:t>
            </a:r>
            <a:r>
              <a:rPr lang="hr-HR" b="1" dirty="0"/>
              <a:t> </a:t>
            </a:r>
            <a:r>
              <a:rPr lang="hr-HR" dirty="0"/>
              <a:t>- Croatian Open </a:t>
            </a:r>
            <a:r>
              <a:rPr lang="hr-HR" dirty="0" err="1"/>
              <a:t>Competition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Informatics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>
          <a:xfrm>
            <a:off x="913775" y="2671892"/>
            <a:ext cx="10363826" cy="3424107"/>
          </a:xfrm>
        </p:spPr>
        <p:txBody>
          <a:bodyPr/>
          <a:lstStyle/>
          <a:p>
            <a:r>
              <a:rPr lang="hr-HR" sz="2400" dirty="0"/>
              <a:t>engleska verzija za natjecatelje diljem svijeta</a:t>
            </a:r>
          </a:p>
          <a:p>
            <a:r>
              <a:rPr lang="hr-HR" sz="2400" dirty="0"/>
              <a:t>8 kola (7 </a:t>
            </a:r>
            <a:r>
              <a:rPr lang="hr-HR" sz="2400" dirty="0" err="1"/>
              <a:t>HONI</a:t>
            </a:r>
            <a:r>
              <a:rPr lang="hr-HR" sz="2400" dirty="0"/>
              <a:t> + </a:t>
            </a:r>
            <a:r>
              <a:rPr lang="hr-HR" sz="2400" dirty="0" err="1"/>
              <a:t>HIO</a:t>
            </a:r>
            <a:r>
              <a:rPr lang="hr-HR" sz="2400" dirty="0"/>
              <a:t>)</a:t>
            </a:r>
          </a:p>
          <a:p>
            <a:r>
              <a:rPr lang="hr-HR" sz="2400" dirty="0"/>
              <a:t>6 zadataka prevedenih na engleski jezik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8EA715-1CAA-4480-B6C2-AA796A83F4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236" y="332213"/>
            <a:ext cx="182236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185" y="2695814"/>
            <a:ext cx="11277600" cy="1470025"/>
          </a:xfrm>
        </p:spPr>
        <p:txBody>
          <a:bodyPr>
            <a:normAutofit/>
          </a:bodyPr>
          <a:lstStyle/>
          <a:p>
            <a:pPr algn="l"/>
            <a:r>
              <a:rPr lang="hr-HR" sz="4000" dirty="0"/>
              <a:t/>
            </a:r>
            <a:br>
              <a:rPr lang="hr-HR" sz="4000" dirty="0"/>
            </a:br>
            <a:r>
              <a:rPr lang="hr-HR" sz="4000" dirty="0"/>
              <a:t>HRVATSKO OTVORENO NATJECANJE U INFORMATICI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44" y="1939909"/>
            <a:ext cx="3752096" cy="1511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E92AED-AF93-47A9-ACF1-86BCB93143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44" y="1939908"/>
            <a:ext cx="3752096" cy="151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5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063964"/>
            <a:ext cx="10364451" cy="1596177"/>
          </a:xfrm>
        </p:spPr>
        <p:txBody>
          <a:bodyPr>
            <a:normAutofit/>
          </a:bodyPr>
          <a:lstStyle/>
          <a:p>
            <a:r>
              <a:rPr lang="hr-HR" b="1" dirty="0" err="1"/>
              <a:t>COCI</a:t>
            </a:r>
            <a:r>
              <a:rPr lang="hr-HR" b="1" dirty="0"/>
              <a:t> </a:t>
            </a:r>
            <a:r>
              <a:rPr lang="hr-HR" dirty="0"/>
              <a:t>- Croatian Open </a:t>
            </a:r>
            <a:r>
              <a:rPr lang="hr-HR" dirty="0" err="1"/>
              <a:t>Competition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Informatics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>
          <a:xfrm>
            <a:off x="913775" y="2671892"/>
            <a:ext cx="10363826" cy="3424107"/>
          </a:xfrm>
        </p:spPr>
        <p:txBody>
          <a:bodyPr/>
          <a:lstStyle/>
          <a:p>
            <a:r>
              <a:rPr lang="hr-HR" sz="2400" dirty="0"/>
              <a:t>engleska verzija za natjecatelje diljem svijeta</a:t>
            </a:r>
          </a:p>
          <a:p>
            <a:r>
              <a:rPr lang="hr-HR" sz="2400" dirty="0"/>
              <a:t>8 kola (7 </a:t>
            </a:r>
            <a:r>
              <a:rPr lang="hr-HR" sz="2400" dirty="0" err="1"/>
              <a:t>HONI</a:t>
            </a:r>
            <a:r>
              <a:rPr lang="hr-HR" sz="2400" dirty="0"/>
              <a:t> + </a:t>
            </a:r>
            <a:r>
              <a:rPr lang="hr-HR" sz="2400" dirty="0" err="1"/>
              <a:t>HIO</a:t>
            </a:r>
            <a:r>
              <a:rPr lang="hr-HR" sz="2400" dirty="0"/>
              <a:t>)</a:t>
            </a:r>
          </a:p>
          <a:p>
            <a:r>
              <a:rPr lang="hr-HR" sz="2400" dirty="0"/>
              <a:t>6 zadataka prevedenih na engleski jezik</a:t>
            </a:r>
          </a:p>
          <a:p>
            <a:r>
              <a:rPr lang="hr-HR" sz="2400" dirty="0"/>
              <a:t>od sezone 2015./2016. prijevodi na više svjetskih jezika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8EA715-1CAA-4480-B6C2-AA796A83F4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236" y="332213"/>
            <a:ext cx="182236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063964"/>
            <a:ext cx="10364451" cy="1596177"/>
          </a:xfrm>
        </p:spPr>
        <p:txBody>
          <a:bodyPr>
            <a:normAutofit/>
          </a:bodyPr>
          <a:lstStyle/>
          <a:p>
            <a:r>
              <a:rPr lang="hr-HR" b="1" dirty="0" err="1"/>
              <a:t>COCI</a:t>
            </a:r>
            <a:r>
              <a:rPr lang="hr-HR" b="1" dirty="0"/>
              <a:t> </a:t>
            </a:r>
            <a:r>
              <a:rPr lang="hr-HR" dirty="0"/>
              <a:t>- Croatian Open </a:t>
            </a:r>
            <a:r>
              <a:rPr lang="hr-HR" dirty="0" err="1"/>
              <a:t>Competition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Informatics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>
          <a:xfrm>
            <a:off x="913775" y="2671892"/>
            <a:ext cx="10363826" cy="3424107"/>
          </a:xfrm>
        </p:spPr>
        <p:txBody>
          <a:bodyPr/>
          <a:lstStyle/>
          <a:p>
            <a:r>
              <a:rPr lang="hr-HR" sz="2400" dirty="0"/>
              <a:t>engleska verzija za natjecatelje diljem svijeta</a:t>
            </a:r>
          </a:p>
          <a:p>
            <a:r>
              <a:rPr lang="hr-HR" sz="2400" dirty="0"/>
              <a:t>8 kola (7 </a:t>
            </a:r>
            <a:r>
              <a:rPr lang="hr-HR" sz="2400" dirty="0" err="1"/>
              <a:t>HONI</a:t>
            </a:r>
            <a:r>
              <a:rPr lang="hr-HR" sz="2400" dirty="0"/>
              <a:t> + </a:t>
            </a:r>
            <a:r>
              <a:rPr lang="hr-HR" sz="2400" dirty="0" err="1"/>
              <a:t>HIO</a:t>
            </a:r>
            <a:r>
              <a:rPr lang="hr-HR" sz="2400" dirty="0"/>
              <a:t>)</a:t>
            </a:r>
          </a:p>
          <a:p>
            <a:r>
              <a:rPr lang="hr-HR" sz="2400" dirty="0"/>
              <a:t>6 zadataka prevedenih na engleski jezik</a:t>
            </a:r>
          </a:p>
          <a:p>
            <a:r>
              <a:rPr lang="hr-HR" sz="2400" dirty="0"/>
              <a:t>od sezone 2015./2016. prijevodi na više svjetskih jezika</a:t>
            </a:r>
          </a:p>
          <a:p>
            <a:r>
              <a:rPr lang="hr-HR" sz="2400" dirty="0"/>
              <a:t>preporuka Međunarodnog informatičkog olimpijskog odbora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8EA715-1CAA-4480-B6C2-AA796A83F4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236" y="332213"/>
            <a:ext cx="182236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8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Arhiva zadataka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hr-HR" sz="2400" dirty="0"/>
              <a:t>Veliki broj zadataka</a:t>
            </a:r>
          </a:p>
          <a:p>
            <a:r>
              <a:rPr lang="hr-HR" sz="2400" dirty="0"/>
              <a:t>ukupno 504 zadatka</a:t>
            </a:r>
          </a:p>
          <a:p>
            <a:r>
              <a:rPr lang="hr-HR" sz="2400" dirty="0"/>
              <a:t>od toga 426 prevedena na engleski jezik</a:t>
            </a:r>
          </a:p>
          <a:p>
            <a:endParaRPr lang="hr-HR" sz="2400" dirty="0"/>
          </a:p>
          <a:p>
            <a:endParaRPr lang="hr-HR" sz="2400" dirty="0"/>
          </a:p>
          <a:p>
            <a:pPr marL="109728" indent="0">
              <a:buNone/>
            </a:pPr>
            <a:r>
              <a:rPr lang="hr-HR" sz="2400" dirty="0"/>
              <a:t>www.hsin.hr/honi/arhiva</a:t>
            </a:r>
          </a:p>
          <a:p>
            <a:pPr marL="109728" indent="0">
              <a:buNone/>
            </a:pPr>
            <a:r>
              <a:rPr lang="hr-HR" sz="2400" dirty="0"/>
              <a:t>www.hsin.hr/coci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03ED68-3E65-4ED6-BA94-B73EAA3026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045" y="259802"/>
            <a:ext cx="1780556" cy="7174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EAFCC5-5B02-4855-8D4F-DABA904B4A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235" y="1056605"/>
            <a:ext cx="182236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5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147" y="2757361"/>
            <a:ext cx="6011007" cy="1470025"/>
          </a:xfrm>
        </p:spPr>
        <p:txBody>
          <a:bodyPr>
            <a:normAutofit/>
          </a:bodyPr>
          <a:lstStyle/>
          <a:p>
            <a:pPr algn="l"/>
            <a:r>
              <a:rPr lang="hr-HR" sz="4000" dirty="0"/>
              <a:t/>
            </a:r>
            <a:br>
              <a:rPr lang="hr-HR" sz="4000" dirty="0"/>
            </a:br>
            <a:r>
              <a:rPr lang="hr-HR" sz="4000" dirty="0"/>
              <a:t>HRVATSKA LOGO LIGA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2B09E6-228C-4436-B5BF-25F1B36590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3" y="1380156"/>
            <a:ext cx="3136398" cy="191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7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482845"/>
          </a:xfrm>
        </p:spPr>
        <p:txBody>
          <a:bodyPr/>
          <a:lstStyle/>
          <a:p>
            <a:r>
              <a:rPr lang="hr-HR" dirty="0"/>
              <a:t>Što je HLL?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E8A46D-7D18-4292-B16E-C282B76F3C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07" y="354201"/>
            <a:ext cx="149589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4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482845"/>
          </a:xfrm>
        </p:spPr>
        <p:txBody>
          <a:bodyPr/>
          <a:lstStyle/>
          <a:p>
            <a:r>
              <a:rPr lang="hr-HR" dirty="0"/>
              <a:t>Što je HLL?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918684"/>
            <a:ext cx="10363826" cy="4253515"/>
          </a:xfrm>
        </p:spPr>
        <p:txBody>
          <a:bodyPr>
            <a:noAutofit/>
          </a:bodyPr>
          <a:lstStyle/>
          <a:p>
            <a:r>
              <a:rPr lang="hr-HR" sz="2400" dirty="0"/>
              <a:t>natjecanje u </a:t>
            </a:r>
            <a:r>
              <a:rPr lang="hr-HR" sz="2400" dirty="0" err="1"/>
              <a:t>programSKOM</a:t>
            </a:r>
            <a:r>
              <a:rPr lang="hr-HR" sz="2400" dirty="0"/>
              <a:t> JEZIKU LOGO ZA UČENIKE OD 1. DO 8. RAZREDA OSNOVNIH ŠKOLA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E8A46D-7D18-4292-B16E-C282B76F3C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07" y="354201"/>
            <a:ext cx="149589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9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482845"/>
          </a:xfrm>
        </p:spPr>
        <p:txBody>
          <a:bodyPr/>
          <a:lstStyle/>
          <a:p>
            <a:r>
              <a:rPr lang="hr-HR" dirty="0"/>
              <a:t>Što je HLL?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918684"/>
            <a:ext cx="10363826" cy="4253515"/>
          </a:xfrm>
        </p:spPr>
        <p:txBody>
          <a:bodyPr>
            <a:noAutofit/>
          </a:bodyPr>
          <a:lstStyle/>
          <a:p>
            <a:r>
              <a:rPr lang="hr-HR" sz="2400" dirty="0"/>
              <a:t>natjecanje u </a:t>
            </a:r>
            <a:r>
              <a:rPr lang="hr-HR" sz="2400" dirty="0" err="1"/>
              <a:t>programSKOM</a:t>
            </a:r>
            <a:r>
              <a:rPr lang="hr-HR" sz="2400" dirty="0"/>
              <a:t> JEZIKU LOGO ZA UČENIKE OD 1. DO 8. RAZREDA OSNOVNIH ŠKOLA</a:t>
            </a:r>
          </a:p>
          <a:p>
            <a:r>
              <a:rPr lang="hr-HR" sz="2400" dirty="0"/>
              <a:t>PRIJAVE putem škola, udruga I NEFORMALNIH INICIJATIVA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E8A46D-7D18-4292-B16E-C282B76F3C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07" y="354201"/>
            <a:ext cx="149589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3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482845"/>
          </a:xfrm>
        </p:spPr>
        <p:txBody>
          <a:bodyPr/>
          <a:lstStyle/>
          <a:p>
            <a:r>
              <a:rPr lang="hr-HR" dirty="0"/>
              <a:t>Što je HLL?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918684"/>
            <a:ext cx="10363826" cy="4253515"/>
          </a:xfrm>
        </p:spPr>
        <p:txBody>
          <a:bodyPr>
            <a:noAutofit/>
          </a:bodyPr>
          <a:lstStyle/>
          <a:p>
            <a:r>
              <a:rPr lang="hr-HR" sz="2400" dirty="0"/>
              <a:t>natjecanje u </a:t>
            </a:r>
            <a:r>
              <a:rPr lang="hr-HR" sz="2400" dirty="0" err="1"/>
              <a:t>programSKOM</a:t>
            </a:r>
            <a:r>
              <a:rPr lang="hr-HR" sz="2400" dirty="0"/>
              <a:t> JEZIKU LOGO ZA UČENIKE OD 1. DO 8. RAZREDA OSNOVNIH ŠKOLA</a:t>
            </a:r>
          </a:p>
          <a:p>
            <a:r>
              <a:rPr lang="hr-HR" sz="2400" dirty="0"/>
              <a:t>PRIJAVE putem škola, udruga I NEFORMALNIH INICIJATIVA</a:t>
            </a:r>
          </a:p>
          <a:p>
            <a:r>
              <a:rPr lang="hr-HR" sz="2400" dirty="0"/>
              <a:t>odvija se tijekom školske godine kroz ŠEST kola (listopad-ožujak)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E8A46D-7D18-4292-B16E-C282B76F3C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07" y="354201"/>
            <a:ext cx="149589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0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482845"/>
          </a:xfrm>
        </p:spPr>
        <p:txBody>
          <a:bodyPr/>
          <a:lstStyle/>
          <a:p>
            <a:r>
              <a:rPr lang="hr-HR" dirty="0"/>
              <a:t>Što je HLL?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918684"/>
            <a:ext cx="10363826" cy="4253515"/>
          </a:xfrm>
        </p:spPr>
        <p:txBody>
          <a:bodyPr>
            <a:noAutofit/>
          </a:bodyPr>
          <a:lstStyle/>
          <a:p>
            <a:r>
              <a:rPr lang="hr-HR" sz="2400" dirty="0"/>
              <a:t>natjecanje u </a:t>
            </a:r>
            <a:r>
              <a:rPr lang="hr-HR" sz="2400" dirty="0" err="1"/>
              <a:t>programSKOM</a:t>
            </a:r>
            <a:r>
              <a:rPr lang="hr-HR" sz="2400" dirty="0"/>
              <a:t> JEZIKU LOGO ZA UČENIKE OD 1. DO 8. RAZREDA OSNOVNIH ŠKOLA</a:t>
            </a:r>
          </a:p>
          <a:p>
            <a:r>
              <a:rPr lang="hr-HR" sz="2400" dirty="0"/>
              <a:t>PRIJAVE putem škola, udruga I NEFORMALNIH INICIJATIVA</a:t>
            </a:r>
          </a:p>
          <a:p>
            <a:r>
              <a:rPr lang="hr-HR" sz="2400" dirty="0"/>
              <a:t>odvija se tijekom školske godine kroz ŠEST kola (listopad-ožujak)</a:t>
            </a:r>
          </a:p>
          <a:p>
            <a:r>
              <a:rPr lang="hr-HR" sz="2400" dirty="0"/>
              <a:t>8 zadataka različitih težina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E8A46D-7D18-4292-B16E-C282B76F3C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07" y="354201"/>
            <a:ext cx="149589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482845"/>
          </a:xfrm>
        </p:spPr>
        <p:txBody>
          <a:bodyPr/>
          <a:lstStyle/>
          <a:p>
            <a:r>
              <a:rPr lang="hr-HR" dirty="0"/>
              <a:t>Što je HLL?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918684"/>
            <a:ext cx="10363826" cy="4253515"/>
          </a:xfrm>
        </p:spPr>
        <p:txBody>
          <a:bodyPr>
            <a:noAutofit/>
          </a:bodyPr>
          <a:lstStyle/>
          <a:p>
            <a:r>
              <a:rPr lang="hr-HR" sz="2400" dirty="0"/>
              <a:t>natjecanje u </a:t>
            </a:r>
            <a:r>
              <a:rPr lang="hr-HR" sz="2400" dirty="0" err="1"/>
              <a:t>programSKOM</a:t>
            </a:r>
            <a:r>
              <a:rPr lang="hr-HR" sz="2400" dirty="0"/>
              <a:t> JEZIKU LOGO ZA UČENIKE OD 1. DO 8. RAZREDA OSNOVNIH ŠKOLA</a:t>
            </a:r>
          </a:p>
          <a:p>
            <a:r>
              <a:rPr lang="hr-HR" sz="2400" dirty="0"/>
              <a:t>PRIJAVE putem škola, udruga I NEFORMALNIH INICIJATIVA</a:t>
            </a:r>
          </a:p>
          <a:p>
            <a:r>
              <a:rPr lang="hr-HR" sz="2400" dirty="0"/>
              <a:t>odvija se tijekom školske godine kroz ŠEST kola (listopad-ožujak)</a:t>
            </a:r>
          </a:p>
          <a:p>
            <a:r>
              <a:rPr lang="hr-HR" sz="2400" dirty="0"/>
              <a:t>8 zadataka različitih težina</a:t>
            </a:r>
            <a:endParaRPr lang="en-US" sz="2400" dirty="0"/>
          </a:p>
          <a:p>
            <a:r>
              <a:rPr lang="hr-HR" sz="2400" dirty="0"/>
              <a:t>3 sata UNUTAR ZADANOG PERIODA (U PRAVILU 11 DANA)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E8A46D-7D18-4292-B16E-C282B76F3C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07" y="354201"/>
            <a:ext cx="149589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2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482845"/>
          </a:xfrm>
        </p:spPr>
        <p:txBody>
          <a:bodyPr/>
          <a:lstStyle/>
          <a:p>
            <a:r>
              <a:rPr lang="hr-HR" dirty="0"/>
              <a:t>Što je </a:t>
            </a:r>
            <a:r>
              <a:rPr lang="hr-HR" dirty="0" err="1"/>
              <a:t>HONI</a:t>
            </a:r>
            <a:r>
              <a:rPr lang="hr-HR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918685"/>
            <a:ext cx="10363826" cy="3424107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E31F2D-65ED-42AD-B484-44240EED1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045" y="259802"/>
            <a:ext cx="1780556" cy="71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482845"/>
          </a:xfrm>
        </p:spPr>
        <p:txBody>
          <a:bodyPr/>
          <a:lstStyle/>
          <a:p>
            <a:r>
              <a:rPr lang="hr-HR" dirty="0"/>
              <a:t>Što je HLL?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918684"/>
            <a:ext cx="10363826" cy="4253515"/>
          </a:xfrm>
        </p:spPr>
        <p:txBody>
          <a:bodyPr>
            <a:noAutofit/>
          </a:bodyPr>
          <a:lstStyle/>
          <a:p>
            <a:r>
              <a:rPr lang="hr-HR" sz="2400" dirty="0"/>
              <a:t>natjecanje u </a:t>
            </a:r>
            <a:r>
              <a:rPr lang="hr-HR" sz="2400" dirty="0" err="1"/>
              <a:t>programSKOM</a:t>
            </a:r>
            <a:r>
              <a:rPr lang="hr-HR" sz="2400" dirty="0"/>
              <a:t> JEZIKU LOGO ZA UČENIKE OD 1. DO 8. RAZREDA OSNOVNIH ŠKOLA</a:t>
            </a:r>
          </a:p>
          <a:p>
            <a:r>
              <a:rPr lang="hr-HR" sz="2400" dirty="0"/>
              <a:t>PRIJAVE putem škola, udruga I NEFORMALNIH INICIJATIVA</a:t>
            </a:r>
          </a:p>
          <a:p>
            <a:r>
              <a:rPr lang="hr-HR" sz="2400" dirty="0"/>
              <a:t>odvija se tijekom školske godine kroz ŠEST kola (listopad-ožujak)</a:t>
            </a:r>
          </a:p>
          <a:p>
            <a:r>
              <a:rPr lang="hr-HR" sz="2400" dirty="0"/>
              <a:t>8 zadataka različitih težina</a:t>
            </a:r>
            <a:endParaRPr lang="en-US" sz="2400" dirty="0"/>
          </a:p>
          <a:p>
            <a:r>
              <a:rPr lang="hr-HR" sz="2400" dirty="0"/>
              <a:t>3 sata UNUTAR ZADANOG PERIODA (U PRAVILU 11 DANA)</a:t>
            </a:r>
          </a:p>
          <a:p>
            <a:r>
              <a:rPr lang="hr-HR" sz="2400" dirty="0"/>
              <a:t>Više informacija na logoliga.hsin.hr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E8A46D-7D18-4292-B16E-C282B76F3C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07" y="354201"/>
            <a:ext cx="149589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1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296749"/>
            <a:ext cx="10364451" cy="647575"/>
          </a:xfrm>
        </p:spPr>
        <p:txBody>
          <a:bodyPr/>
          <a:lstStyle/>
          <a:p>
            <a:r>
              <a:rPr lang="hr-HR" dirty="0"/>
              <a:t>HLL U ŠKOLSKOJ GODINI 2016./2017.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61DC0C6-2F1F-4CAF-AAD9-128EBECC4F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6" y="2103560"/>
            <a:ext cx="10363826" cy="1220665"/>
          </a:xfrm>
        </p:spPr>
        <p:txBody>
          <a:bodyPr>
            <a:normAutofit/>
          </a:bodyPr>
          <a:lstStyle/>
          <a:p>
            <a:r>
              <a:rPr lang="hr-HR" sz="2400" dirty="0"/>
              <a:t>388 učenika, 39 ekipa</a:t>
            </a:r>
          </a:p>
          <a:p>
            <a:r>
              <a:rPr lang="hr-HR" sz="2400" dirty="0"/>
              <a:t>6 kola po 8 zadataka (ukupno 48 zadataka)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39543BB-972A-42BD-8C84-50B8F96BB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442842"/>
              </p:ext>
            </p:extLst>
          </p:nvPr>
        </p:nvGraphicFramePr>
        <p:xfrm>
          <a:off x="913775" y="3442189"/>
          <a:ext cx="4108449" cy="277397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955453">
                  <a:extLst>
                    <a:ext uri="{9D8B030D-6E8A-4147-A177-3AD203B41FA5}">
                      <a16:colId xmlns:a16="http://schemas.microsoft.com/office/drawing/2014/main" val="3607401615"/>
                    </a:ext>
                  </a:extLst>
                </a:gridCol>
                <a:gridCol w="1738925">
                  <a:extLst>
                    <a:ext uri="{9D8B030D-6E8A-4147-A177-3AD203B41FA5}">
                      <a16:colId xmlns:a16="http://schemas.microsoft.com/office/drawing/2014/main" val="3567254631"/>
                    </a:ext>
                  </a:extLst>
                </a:gridCol>
                <a:gridCol w="1414071">
                  <a:extLst>
                    <a:ext uri="{9D8B030D-6E8A-4147-A177-3AD203B41FA5}">
                      <a16:colId xmlns:a16="http://schemas.microsoft.com/office/drawing/2014/main" val="2621246764"/>
                    </a:ext>
                  </a:extLst>
                </a:gridCol>
              </a:tblGrid>
              <a:tr h="792564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u="none" strike="noStrike" dirty="0">
                          <a:effectLst/>
                        </a:rPr>
                        <a:t>Kolo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u="none" strike="noStrike" dirty="0">
                          <a:effectLst/>
                        </a:rPr>
                        <a:t>Datum provedbe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u="none" strike="noStrike" dirty="0">
                          <a:effectLst/>
                        </a:rPr>
                        <a:t>Broj natjecatelja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1895085"/>
                  </a:ext>
                </a:extLst>
              </a:tr>
              <a:tr h="283058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u="none" strike="noStrike" dirty="0">
                          <a:effectLst/>
                        </a:rPr>
                        <a:t>1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r-HR" sz="1800" u="none" strike="noStrike" dirty="0">
                          <a:effectLst/>
                        </a:rPr>
                        <a:t>21.-31.10.2016. 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u="none" strike="noStrike" dirty="0">
                          <a:effectLst/>
                        </a:rPr>
                        <a:t>235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067500"/>
                  </a:ext>
                </a:extLst>
              </a:tr>
              <a:tr h="283058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u="none" strike="noStrike" dirty="0">
                          <a:effectLst/>
                        </a:rPr>
                        <a:t>2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r-HR" sz="1800" u="none" strike="noStrike">
                          <a:effectLst/>
                        </a:rPr>
                        <a:t>11.-21.11.2016. </a:t>
                      </a:r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u="none" strike="noStrike" dirty="0">
                          <a:effectLst/>
                        </a:rPr>
                        <a:t>241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67351"/>
                  </a:ext>
                </a:extLst>
              </a:tr>
              <a:tr h="283058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u="none" strike="noStrike" dirty="0">
                          <a:effectLst/>
                        </a:rPr>
                        <a:t>3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r-HR" sz="1800" u="none" strike="noStrike" dirty="0">
                          <a:effectLst/>
                        </a:rPr>
                        <a:t>02.-12.12.2016. 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u="none" strike="noStrike" dirty="0">
                          <a:effectLst/>
                        </a:rPr>
                        <a:t>245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167781"/>
                  </a:ext>
                </a:extLst>
              </a:tr>
              <a:tr h="283058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u="none" strike="noStrike" dirty="0">
                          <a:effectLst/>
                        </a:rPr>
                        <a:t>4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r-HR" sz="1800" u="none" strike="noStrike" dirty="0">
                          <a:effectLst/>
                        </a:rPr>
                        <a:t>20.-30.01.2017. 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u="none" strike="noStrike" dirty="0">
                          <a:effectLst/>
                        </a:rPr>
                        <a:t>214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49428"/>
                  </a:ext>
                </a:extLst>
              </a:tr>
              <a:tr h="283058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u="none" strike="noStrike" dirty="0">
                          <a:effectLst/>
                        </a:rPr>
                        <a:t>5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r-HR" sz="1800" u="none" strike="noStrike" dirty="0">
                          <a:effectLst/>
                        </a:rPr>
                        <a:t>10.-20.02.2017. 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u="none" strike="noStrike" dirty="0">
                          <a:effectLst/>
                        </a:rPr>
                        <a:t>208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949926"/>
                  </a:ext>
                </a:extLst>
              </a:tr>
              <a:tr h="283058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u="none" strike="noStrike">
                          <a:effectLst/>
                        </a:rPr>
                        <a:t>6</a:t>
                      </a:r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r-HR" sz="1800" u="none" strike="noStrike" dirty="0">
                          <a:effectLst/>
                        </a:rPr>
                        <a:t>03.-13.03.2017. 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u="none" strike="noStrike" dirty="0">
                          <a:effectLst/>
                        </a:rPr>
                        <a:t>205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1441726"/>
                  </a:ext>
                </a:extLst>
              </a:tr>
              <a:tr h="283058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hr-HR" sz="1800" u="none" strike="noStrike" dirty="0">
                          <a:effectLst/>
                        </a:rPr>
                        <a:t>Ukupno</a:t>
                      </a:r>
                      <a:endParaRPr lang="hr-HR" sz="1800" b="0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u="none" strike="noStrike" dirty="0">
                          <a:effectLst/>
                        </a:rPr>
                        <a:t>388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688221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7FFB36E-B05B-4D9D-BF21-2B8DE1B683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07" y="354201"/>
            <a:ext cx="1495894" cy="914400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AD0E801-D9EC-4D91-88FF-051C5C92F5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6050798"/>
              </p:ext>
            </p:extLst>
          </p:nvPr>
        </p:nvGraphicFramePr>
        <p:xfrm>
          <a:off x="6429375" y="332422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727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pc="600" dirty="0">
                <a:solidFill>
                  <a:srgbClr val="FF0000"/>
                </a:solidFill>
              </a:rPr>
              <a:t>najava</a:t>
            </a:r>
            <a:r>
              <a:rPr lang="hr-HR" dirty="0"/>
              <a:t/>
            </a:r>
            <a:br>
              <a:rPr lang="hr-HR" dirty="0"/>
            </a:br>
            <a:r>
              <a:rPr lang="hr-HR" sz="2800" dirty="0"/>
              <a:t>HLL u školskoj godini 2017./2018.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FCD7AC-A001-4B18-BAF0-3839A9CC18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07" y="354201"/>
            <a:ext cx="149589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9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pc="600" dirty="0">
                <a:solidFill>
                  <a:srgbClr val="FF0000"/>
                </a:solidFill>
              </a:rPr>
              <a:t>najava</a:t>
            </a:r>
            <a:r>
              <a:rPr lang="hr-HR" dirty="0"/>
              <a:t/>
            </a:r>
            <a:br>
              <a:rPr lang="hr-HR" dirty="0"/>
            </a:br>
            <a:r>
              <a:rPr lang="hr-HR" sz="2800" dirty="0"/>
              <a:t>HLL u školskoj godini 2017./2018.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sz="quarter" idx="13"/>
          </p:nvPr>
        </p:nvSpPr>
        <p:spPr>
          <a:xfrm>
            <a:off x="609599" y="2249426"/>
            <a:ext cx="10594019" cy="2234652"/>
          </a:xfrm>
        </p:spPr>
        <p:txBody>
          <a:bodyPr>
            <a:normAutofit/>
          </a:bodyPr>
          <a:lstStyle/>
          <a:p>
            <a:r>
              <a:rPr lang="hr-HR" dirty="0"/>
              <a:t>započinje sredinom listopada 2017.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FCD7AC-A001-4B18-BAF0-3839A9CC18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07" y="354201"/>
            <a:ext cx="149589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4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pc="600" dirty="0">
                <a:solidFill>
                  <a:srgbClr val="FF0000"/>
                </a:solidFill>
              </a:rPr>
              <a:t>najava</a:t>
            </a:r>
            <a:r>
              <a:rPr lang="hr-HR" dirty="0"/>
              <a:t/>
            </a:r>
            <a:br>
              <a:rPr lang="hr-HR" dirty="0"/>
            </a:br>
            <a:r>
              <a:rPr lang="hr-HR" sz="2800" dirty="0"/>
              <a:t>HLL u školskoj godini 2017./2018.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sz="quarter" idx="13"/>
          </p:nvPr>
        </p:nvSpPr>
        <p:spPr>
          <a:xfrm>
            <a:off x="609599" y="2249426"/>
            <a:ext cx="10594019" cy="2234652"/>
          </a:xfrm>
        </p:spPr>
        <p:txBody>
          <a:bodyPr>
            <a:normAutofit/>
          </a:bodyPr>
          <a:lstStyle/>
          <a:p>
            <a:r>
              <a:rPr lang="hr-HR" dirty="0"/>
              <a:t>započinje sredinom listopada 2017.</a:t>
            </a:r>
          </a:p>
          <a:p>
            <a:r>
              <a:rPr lang="hr-HR" dirty="0"/>
              <a:t>prijave OD 2. listopada 2017. sukladno uputama na logoliga.hsin.hr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FCD7AC-A001-4B18-BAF0-3839A9CC18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07" y="354201"/>
            <a:ext cx="149589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4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pc="600" dirty="0">
                <a:solidFill>
                  <a:srgbClr val="FF0000"/>
                </a:solidFill>
              </a:rPr>
              <a:t>najava</a:t>
            </a:r>
            <a:r>
              <a:rPr lang="hr-HR" dirty="0"/>
              <a:t/>
            </a:r>
            <a:br>
              <a:rPr lang="hr-HR" dirty="0"/>
            </a:br>
            <a:r>
              <a:rPr lang="hr-HR" sz="2800" dirty="0"/>
              <a:t>HLL u školskoj godini 2017./2018.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sz="quarter" idx="13"/>
          </p:nvPr>
        </p:nvSpPr>
        <p:spPr>
          <a:xfrm>
            <a:off x="609599" y="2249426"/>
            <a:ext cx="10594019" cy="2234652"/>
          </a:xfrm>
        </p:spPr>
        <p:txBody>
          <a:bodyPr>
            <a:normAutofit/>
          </a:bodyPr>
          <a:lstStyle/>
          <a:p>
            <a:r>
              <a:rPr lang="hr-HR" dirty="0"/>
              <a:t>započinje sredinom listopada 2017.</a:t>
            </a:r>
          </a:p>
          <a:p>
            <a:r>
              <a:rPr lang="hr-HR" dirty="0"/>
              <a:t>prijave OD 2. listopada 2017. sukladno uputama na logoliga.hsin.hr</a:t>
            </a:r>
          </a:p>
          <a:p>
            <a:r>
              <a:rPr lang="hr-HR" dirty="0"/>
              <a:t>7 kola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FCD7AC-A001-4B18-BAF0-3839A9CC18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07" y="354201"/>
            <a:ext cx="149589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7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pc="600" dirty="0">
                <a:solidFill>
                  <a:srgbClr val="FF0000"/>
                </a:solidFill>
              </a:rPr>
              <a:t>najava</a:t>
            </a:r>
            <a:r>
              <a:rPr lang="hr-HR" dirty="0"/>
              <a:t/>
            </a:r>
            <a:br>
              <a:rPr lang="hr-HR" dirty="0"/>
            </a:br>
            <a:r>
              <a:rPr lang="hr-HR" sz="2800" dirty="0"/>
              <a:t>HLL u školskoj godini 2017./2018.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sz="quarter" idx="13"/>
          </p:nvPr>
        </p:nvSpPr>
        <p:spPr>
          <a:xfrm>
            <a:off x="609599" y="2249426"/>
            <a:ext cx="10594019" cy="2234652"/>
          </a:xfrm>
        </p:spPr>
        <p:txBody>
          <a:bodyPr>
            <a:normAutofit/>
          </a:bodyPr>
          <a:lstStyle/>
          <a:p>
            <a:r>
              <a:rPr lang="hr-HR" dirty="0"/>
              <a:t>započinje sredinom listopada 2017.</a:t>
            </a:r>
          </a:p>
          <a:p>
            <a:r>
              <a:rPr lang="hr-HR" dirty="0"/>
              <a:t>prijave OD 2. listopada 2017. sukladno uputama na logoliga.hsin.hr</a:t>
            </a:r>
          </a:p>
          <a:p>
            <a:r>
              <a:rPr lang="hr-HR" dirty="0"/>
              <a:t>7 kola</a:t>
            </a:r>
          </a:p>
          <a:p>
            <a:r>
              <a:rPr lang="hr-HR" dirty="0"/>
              <a:t>8 zadataka po kolu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FCD7AC-A001-4B18-BAF0-3839A9CC18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07" y="354201"/>
            <a:ext cx="149589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6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52291" y="3251315"/>
            <a:ext cx="10357901" cy="1470025"/>
          </a:xfrm>
        </p:spPr>
        <p:txBody>
          <a:bodyPr>
            <a:normAutofit/>
          </a:bodyPr>
          <a:lstStyle/>
          <a:p>
            <a:pPr algn="l"/>
            <a:r>
              <a:rPr lang="hr-HR" dirty="0"/>
              <a:t>OTVORENA SMOTRA SOFTVERSKIH RADOVA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91" y="1394184"/>
            <a:ext cx="169545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5999" y="618518"/>
            <a:ext cx="10440000" cy="648308"/>
          </a:xfrm>
        </p:spPr>
        <p:txBody>
          <a:bodyPr/>
          <a:lstStyle/>
          <a:p>
            <a:r>
              <a:rPr lang="hr-HR" dirty="0"/>
              <a:t>Ciljevi </a:t>
            </a:r>
            <a:r>
              <a:rPr lang="hr-HR" dirty="0" err="1"/>
              <a:t>OSR</a:t>
            </a:r>
            <a:r>
              <a:rPr lang="hr-HR" dirty="0"/>
              <a:t> su: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FD8C56-30A7-430D-8FA7-D7EF4B3B9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573" y="231768"/>
            <a:ext cx="1206141" cy="120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0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5999" y="618518"/>
            <a:ext cx="10440000" cy="648308"/>
          </a:xfrm>
        </p:spPr>
        <p:txBody>
          <a:bodyPr/>
          <a:lstStyle/>
          <a:p>
            <a:r>
              <a:rPr lang="hr-HR" dirty="0"/>
              <a:t>Ciljevi </a:t>
            </a:r>
            <a:r>
              <a:rPr lang="hr-HR" dirty="0" err="1"/>
              <a:t>OSR</a:t>
            </a:r>
            <a:r>
              <a:rPr lang="hr-HR" dirty="0"/>
              <a:t> su: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13773" y="1608992"/>
            <a:ext cx="10612941" cy="45192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dirty="0"/>
              <a:t>rad s nadarenim mladim informatičarima te praćenje i podrška istih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FD8C56-30A7-430D-8FA7-D7EF4B3B9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573" y="231768"/>
            <a:ext cx="1206141" cy="120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2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482845"/>
          </a:xfrm>
        </p:spPr>
        <p:txBody>
          <a:bodyPr/>
          <a:lstStyle/>
          <a:p>
            <a:r>
              <a:rPr lang="hr-HR" dirty="0"/>
              <a:t>Što je </a:t>
            </a:r>
            <a:r>
              <a:rPr lang="hr-HR" dirty="0" err="1"/>
              <a:t>HONI</a:t>
            </a:r>
            <a:r>
              <a:rPr lang="hr-HR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918685"/>
            <a:ext cx="10363826" cy="3424107"/>
          </a:xfrm>
        </p:spPr>
        <p:txBody>
          <a:bodyPr/>
          <a:lstStyle/>
          <a:p>
            <a:r>
              <a:rPr lang="hr-HR" dirty="0"/>
              <a:t>natjecanje u programiranju putem Interneta na koje se mogu prijaviti svi zainteresirani učenici ORGANIZIRANI U EKIPE škola ili udruga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E31F2D-65ED-42AD-B484-44240EED1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045" y="259802"/>
            <a:ext cx="1780556" cy="71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5999" y="618518"/>
            <a:ext cx="10440000" cy="648308"/>
          </a:xfrm>
        </p:spPr>
        <p:txBody>
          <a:bodyPr/>
          <a:lstStyle/>
          <a:p>
            <a:r>
              <a:rPr lang="hr-HR" dirty="0"/>
              <a:t>Ciljevi </a:t>
            </a:r>
            <a:r>
              <a:rPr lang="hr-HR" dirty="0" err="1"/>
              <a:t>OSR</a:t>
            </a:r>
            <a:r>
              <a:rPr lang="hr-HR" dirty="0"/>
              <a:t> su: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13773" y="1608992"/>
            <a:ext cx="10612941" cy="45192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dirty="0"/>
              <a:t>rad s nadarenim mladim informatičarima te praćenje i podrška istih </a:t>
            </a:r>
          </a:p>
          <a:p>
            <a:pPr>
              <a:lnSpc>
                <a:spcPct val="100000"/>
              </a:lnSpc>
            </a:pPr>
            <a:r>
              <a:rPr lang="hr-HR" dirty="0"/>
              <a:t>otkrivanje i razvoj stvaralačkih sposobnosti mladih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FD8C56-30A7-430D-8FA7-D7EF4B3B9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573" y="231768"/>
            <a:ext cx="1206141" cy="120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6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5999" y="618518"/>
            <a:ext cx="10440000" cy="648308"/>
          </a:xfrm>
        </p:spPr>
        <p:txBody>
          <a:bodyPr/>
          <a:lstStyle/>
          <a:p>
            <a:r>
              <a:rPr lang="hr-HR" dirty="0"/>
              <a:t>Ciljevi </a:t>
            </a:r>
            <a:r>
              <a:rPr lang="hr-HR" dirty="0" err="1"/>
              <a:t>OSR</a:t>
            </a:r>
            <a:r>
              <a:rPr lang="hr-HR" dirty="0"/>
              <a:t> su: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13773" y="1608992"/>
            <a:ext cx="10612941" cy="45192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dirty="0"/>
              <a:t>rad s nadarenim mladim informatičarima te praćenje i podrška istih </a:t>
            </a:r>
          </a:p>
          <a:p>
            <a:pPr>
              <a:lnSpc>
                <a:spcPct val="100000"/>
              </a:lnSpc>
            </a:pPr>
            <a:r>
              <a:rPr lang="hr-HR" dirty="0"/>
              <a:t>otkrivanje i razvoj stvaralačkih sposobnosti mladih </a:t>
            </a:r>
          </a:p>
          <a:p>
            <a:pPr>
              <a:lnSpc>
                <a:spcPct val="100000"/>
              </a:lnSpc>
            </a:pPr>
            <a:r>
              <a:rPr lang="hr-HR" dirty="0"/>
              <a:t>poticanje i usavršavanje općeg nivoa znanja iz informatike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FD8C56-30A7-430D-8FA7-D7EF4B3B9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573" y="231768"/>
            <a:ext cx="1206141" cy="120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0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5999" y="618518"/>
            <a:ext cx="10440000" cy="648308"/>
          </a:xfrm>
        </p:spPr>
        <p:txBody>
          <a:bodyPr/>
          <a:lstStyle/>
          <a:p>
            <a:r>
              <a:rPr lang="hr-HR" dirty="0"/>
              <a:t>Ciljevi </a:t>
            </a:r>
            <a:r>
              <a:rPr lang="hr-HR" dirty="0" err="1"/>
              <a:t>OSR</a:t>
            </a:r>
            <a:r>
              <a:rPr lang="hr-HR" dirty="0"/>
              <a:t> su: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13773" y="1608992"/>
            <a:ext cx="10612941" cy="45192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dirty="0"/>
              <a:t>rad s nadarenim mladim informatičarima te praćenje i podrška istih </a:t>
            </a:r>
          </a:p>
          <a:p>
            <a:pPr>
              <a:lnSpc>
                <a:spcPct val="100000"/>
              </a:lnSpc>
            </a:pPr>
            <a:r>
              <a:rPr lang="hr-HR" dirty="0"/>
              <a:t>otkrivanje i razvoj stvaralačkih sposobnosti mladih </a:t>
            </a:r>
          </a:p>
          <a:p>
            <a:pPr>
              <a:lnSpc>
                <a:spcPct val="100000"/>
              </a:lnSpc>
            </a:pPr>
            <a:r>
              <a:rPr lang="hr-HR" dirty="0"/>
              <a:t>poticanje i usavršavanje općeg nivoa znanja iz informatike </a:t>
            </a:r>
          </a:p>
          <a:p>
            <a:pPr>
              <a:lnSpc>
                <a:spcPct val="100000"/>
              </a:lnSpc>
            </a:pPr>
            <a:r>
              <a:rPr lang="hr-HR" dirty="0"/>
              <a:t>prezentacija najboljih radova potencijalnim korisnicima i široj javnosti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FD8C56-30A7-430D-8FA7-D7EF4B3B9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573" y="231768"/>
            <a:ext cx="1206141" cy="120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5999" y="618518"/>
            <a:ext cx="10440000" cy="648308"/>
          </a:xfrm>
        </p:spPr>
        <p:txBody>
          <a:bodyPr/>
          <a:lstStyle/>
          <a:p>
            <a:r>
              <a:rPr lang="hr-HR" dirty="0"/>
              <a:t>Ciljevi </a:t>
            </a:r>
            <a:r>
              <a:rPr lang="hr-HR" dirty="0" err="1"/>
              <a:t>OSR</a:t>
            </a:r>
            <a:r>
              <a:rPr lang="hr-HR" dirty="0"/>
              <a:t> su: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13773" y="1608992"/>
            <a:ext cx="10612941" cy="45192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dirty="0"/>
              <a:t>rad s nadarenim mladim informatičarima te praćenje i podrška istih </a:t>
            </a:r>
          </a:p>
          <a:p>
            <a:pPr>
              <a:lnSpc>
                <a:spcPct val="100000"/>
              </a:lnSpc>
            </a:pPr>
            <a:r>
              <a:rPr lang="hr-HR" dirty="0"/>
              <a:t>otkrivanje i razvoj stvaralačkih sposobnosti mladih </a:t>
            </a:r>
          </a:p>
          <a:p>
            <a:pPr>
              <a:lnSpc>
                <a:spcPct val="100000"/>
              </a:lnSpc>
            </a:pPr>
            <a:r>
              <a:rPr lang="hr-HR" dirty="0"/>
              <a:t>poticanje i usavršavanje općeg nivoa znanja iz informatike </a:t>
            </a:r>
          </a:p>
          <a:p>
            <a:pPr>
              <a:lnSpc>
                <a:spcPct val="100000"/>
              </a:lnSpc>
            </a:pPr>
            <a:r>
              <a:rPr lang="hr-HR" dirty="0"/>
              <a:t>prezentacija najboljih radova potencijalnim korisnicima i široj javnosti </a:t>
            </a:r>
          </a:p>
          <a:p>
            <a:pPr>
              <a:lnSpc>
                <a:spcPct val="100000"/>
              </a:lnSpc>
            </a:pPr>
            <a:r>
              <a:rPr lang="hr-HR" dirty="0"/>
              <a:t>podrška mladim informatičarima i mentorima za daljnje djelovanje na području edukacije i stvaralaštva u informatici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FD8C56-30A7-430D-8FA7-D7EF4B3B9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573" y="231768"/>
            <a:ext cx="1206141" cy="120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3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5999" y="618518"/>
            <a:ext cx="10440000" cy="648308"/>
          </a:xfrm>
        </p:spPr>
        <p:txBody>
          <a:bodyPr/>
          <a:lstStyle/>
          <a:p>
            <a:r>
              <a:rPr lang="hr-HR" dirty="0"/>
              <a:t>Ciljevi </a:t>
            </a:r>
            <a:r>
              <a:rPr lang="hr-HR" dirty="0" err="1"/>
              <a:t>OSR</a:t>
            </a:r>
            <a:r>
              <a:rPr lang="hr-HR" dirty="0"/>
              <a:t> su: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13773" y="1608992"/>
            <a:ext cx="10612941" cy="45192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dirty="0"/>
              <a:t>rad s nadarenim mladim informatičarima te praćenje i podrška istih </a:t>
            </a:r>
          </a:p>
          <a:p>
            <a:pPr>
              <a:lnSpc>
                <a:spcPct val="100000"/>
              </a:lnSpc>
            </a:pPr>
            <a:r>
              <a:rPr lang="hr-HR" dirty="0"/>
              <a:t>otkrivanje i razvoj stvaralačkih sposobnosti mladih </a:t>
            </a:r>
          </a:p>
          <a:p>
            <a:pPr>
              <a:lnSpc>
                <a:spcPct val="100000"/>
              </a:lnSpc>
            </a:pPr>
            <a:r>
              <a:rPr lang="hr-HR" dirty="0"/>
              <a:t>poticanje i usavršavanje općeg nivoa znanja iz informatike </a:t>
            </a:r>
          </a:p>
          <a:p>
            <a:pPr>
              <a:lnSpc>
                <a:spcPct val="100000"/>
              </a:lnSpc>
            </a:pPr>
            <a:r>
              <a:rPr lang="hr-HR" dirty="0"/>
              <a:t>prezentacija najboljih radova potencijalnim korisnicima i široj javnosti </a:t>
            </a:r>
          </a:p>
          <a:p>
            <a:pPr>
              <a:lnSpc>
                <a:spcPct val="100000"/>
              </a:lnSpc>
            </a:pPr>
            <a:r>
              <a:rPr lang="hr-HR" dirty="0"/>
              <a:t>podrška mladim informatičarima i mentorima za daljnje djelovanje na području edukacije i stvaralaštva u informatici </a:t>
            </a:r>
          </a:p>
          <a:p>
            <a:pPr>
              <a:lnSpc>
                <a:spcPct val="100000"/>
              </a:lnSpc>
            </a:pPr>
            <a:r>
              <a:rPr lang="hr-HR" dirty="0"/>
              <a:t>osnaživanje školskog sustava RH kroz primjere dobre prakse mladih informatičara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FD8C56-30A7-430D-8FA7-D7EF4B3B9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573" y="231768"/>
            <a:ext cx="1206141" cy="120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5999" y="618518"/>
            <a:ext cx="10440000" cy="648308"/>
          </a:xfrm>
        </p:spPr>
        <p:txBody>
          <a:bodyPr/>
          <a:lstStyle/>
          <a:p>
            <a:r>
              <a:rPr lang="hr-HR" dirty="0"/>
              <a:t>Ciljevi </a:t>
            </a:r>
            <a:r>
              <a:rPr lang="hr-HR" dirty="0" err="1"/>
              <a:t>OSR</a:t>
            </a:r>
            <a:r>
              <a:rPr lang="hr-HR" dirty="0"/>
              <a:t> su: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13773" y="1608992"/>
            <a:ext cx="10612941" cy="45192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dirty="0"/>
              <a:t>rad s nadarenim mladim informatičarima te praćenje i podrška istih </a:t>
            </a:r>
          </a:p>
          <a:p>
            <a:pPr>
              <a:lnSpc>
                <a:spcPct val="100000"/>
              </a:lnSpc>
            </a:pPr>
            <a:r>
              <a:rPr lang="hr-HR" dirty="0"/>
              <a:t>otkrivanje i razvoj stvaralačkih sposobnosti mladih </a:t>
            </a:r>
          </a:p>
          <a:p>
            <a:pPr>
              <a:lnSpc>
                <a:spcPct val="100000"/>
              </a:lnSpc>
            </a:pPr>
            <a:r>
              <a:rPr lang="hr-HR" dirty="0"/>
              <a:t>poticanje i usavršavanje općeg nivoa znanja iz informatike </a:t>
            </a:r>
          </a:p>
          <a:p>
            <a:pPr>
              <a:lnSpc>
                <a:spcPct val="100000"/>
              </a:lnSpc>
            </a:pPr>
            <a:r>
              <a:rPr lang="hr-HR" dirty="0"/>
              <a:t>prezentacija najboljih radova potencijalnim korisnicima i široj javnosti </a:t>
            </a:r>
          </a:p>
          <a:p>
            <a:pPr>
              <a:lnSpc>
                <a:spcPct val="100000"/>
              </a:lnSpc>
            </a:pPr>
            <a:r>
              <a:rPr lang="hr-HR" dirty="0"/>
              <a:t>podrška mladim informatičarima i mentorima za daljnje djelovanje na području edukacije i stvaralaštva u informatici </a:t>
            </a:r>
          </a:p>
          <a:p>
            <a:pPr>
              <a:lnSpc>
                <a:spcPct val="100000"/>
              </a:lnSpc>
            </a:pPr>
            <a:r>
              <a:rPr lang="hr-HR" dirty="0"/>
              <a:t>osnaživanje školskog sustava RH kroz primjere dobre prakse mladih informatičara </a:t>
            </a:r>
          </a:p>
          <a:p>
            <a:pPr>
              <a:lnSpc>
                <a:spcPct val="100000"/>
              </a:lnSpc>
            </a:pPr>
            <a:r>
              <a:rPr lang="hr-HR" dirty="0"/>
              <a:t>okupljanje najtalentiranijih mladih informatičara radi daljnje suradnje i razmjene informatičkih znanja i iskustava </a:t>
            </a:r>
          </a:p>
          <a:p>
            <a:pPr marL="0" indent="0">
              <a:lnSpc>
                <a:spcPct val="100000"/>
              </a:lnSpc>
              <a:buNone/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FD8C56-30A7-430D-8FA7-D7EF4B3B9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573" y="231768"/>
            <a:ext cx="1206141" cy="120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7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5999" y="618518"/>
            <a:ext cx="10440000" cy="648308"/>
          </a:xfrm>
        </p:spPr>
        <p:txBody>
          <a:bodyPr/>
          <a:lstStyle/>
          <a:p>
            <a:r>
              <a:rPr lang="hr-HR" dirty="0"/>
              <a:t>Ciljevi </a:t>
            </a:r>
            <a:r>
              <a:rPr lang="hr-HR" dirty="0" err="1"/>
              <a:t>OSR</a:t>
            </a:r>
            <a:r>
              <a:rPr lang="hr-HR" dirty="0"/>
              <a:t> su: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13773" y="1608992"/>
            <a:ext cx="10612941" cy="45192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dirty="0"/>
              <a:t>rad s nadarenim mladim informatičarima te praćenje i podrška istih </a:t>
            </a:r>
          </a:p>
          <a:p>
            <a:pPr>
              <a:lnSpc>
                <a:spcPct val="100000"/>
              </a:lnSpc>
            </a:pPr>
            <a:r>
              <a:rPr lang="hr-HR" dirty="0"/>
              <a:t>otkrivanje i razvoj stvaralačkih sposobnosti mladih </a:t>
            </a:r>
          </a:p>
          <a:p>
            <a:pPr>
              <a:lnSpc>
                <a:spcPct val="100000"/>
              </a:lnSpc>
            </a:pPr>
            <a:r>
              <a:rPr lang="hr-HR" dirty="0"/>
              <a:t>poticanje i usavršavanje općeg nivoa znanja iz informatike </a:t>
            </a:r>
          </a:p>
          <a:p>
            <a:pPr>
              <a:lnSpc>
                <a:spcPct val="100000"/>
              </a:lnSpc>
            </a:pPr>
            <a:r>
              <a:rPr lang="hr-HR" dirty="0"/>
              <a:t>prezentacija najboljih radova potencijalnim korisnicima i široj javnosti </a:t>
            </a:r>
          </a:p>
          <a:p>
            <a:pPr>
              <a:lnSpc>
                <a:spcPct val="100000"/>
              </a:lnSpc>
            </a:pPr>
            <a:r>
              <a:rPr lang="hr-HR" dirty="0"/>
              <a:t>podrška mladim informatičarima i mentorima za daljnje djelovanje na području edukacije i stvaralaštva u informatici </a:t>
            </a:r>
          </a:p>
          <a:p>
            <a:pPr>
              <a:lnSpc>
                <a:spcPct val="100000"/>
              </a:lnSpc>
            </a:pPr>
            <a:r>
              <a:rPr lang="hr-HR" dirty="0"/>
              <a:t>osnaživanje školskog sustava RH kroz primjere dobre prakse mladih informatičara </a:t>
            </a:r>
          </a:p>
          <a:p>
            <a:pPr>
              <a:lnSpc>
                <a:spcPct val="100000"/>
              </a:lnSpc>
            </a:pPr>
            <a:r>
              <a:rPr lang="hr-HR" dirty="0"/>
              <a:t>okupljanje najtalentiranijih mladih informatičara radi daljnje suradnje i razmjene informatičkih znanja i iskustava </a:t>
            </a:r>
          </a:p>
          <a:p>
            <a:pPr>
              <a:lnSpc>
                <a:spcPct val="100000"/>
              </a:lnSpc>
            </a:pPr>
            <a:r>
              <a:rPr lang="hr-HR" dirty="0"/>
              <a:t>promocija otvorenosti (</a:t>
            </a:r>
            <a:r>
              <a:rPr lang="hr-HR" dirty="0" err="1"/>
              <a:t>open</a:t>
            </a:r>
            <a:r>
              <a:rPr lang="hr-HR" dirty="0"/>
              <a:t> </a:t>
            </a:r>
            <a:r>
              <a:rPr lang="hr-HR" dirty="0" err="1"/>
              <a:t>source</a:t>
            </a:r>
            <a:r>
              <a:rPr lang="hr-HR" dirty="0"/>
              <a:t>)</a:t>
            </a:r>
          </a:p>
          <a:p>
            <a:pPr>
              <a:lnSpc>
                <a:spcPct val="100000"/>
              </a:lnSpc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FD8C56-30A7-430D-8FA7-D7EF4B3B9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573" y="231768"/>
            <a:ext cx="1206141" cy="120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9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5999" y="618517"/>
            <a:ext cx="10440000" cy="648000"/>
          </a:xfrm>
        </p:spPr>
        <p:txBody>
          <a:bodyPr/>
          <a:lstStyle/>
          <a:p>
            <a:r>
              <a:rPr lang="hr-HR" dirty="0"/>
              <a:t>Kategorije natjecatelja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6C1526-0FD8-4FAB-BC4A-A973B7F2E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573" y="231768"/>
            <a:ext cx="1206141" cy="120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3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5999" y="618517"/>
            <a:ext cx="10440000" cy="648000"/>
          </a:xfrm>
        </p:spPr>
        <p:txBody>
          <a:bodyPr/>
          <a:lstStyle/>
          <a:p>
            <a:r>
              <a:rPr lang="hr-HR" dirty="0"/>
              <a:t>Kategorije natjecatelja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84112" y="1874723"/>
            <a:ext cx="10363826" cy="342410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/>
              <a:t>Juniori (učenici osnovnih škola RH)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6C1526-0FD8-4FAB-BC4A-A973B7F2E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573" y="231768"/>
            <a:ext cx="1206141" cy="120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5999" y="618517"/>
            <a:ext cx="10440000" cy="648000"/>
          </a:xfrm>
        </p:spPr>
        <p:txBody>
          <a:bodyPr/>
          <a:lstStyle/>
          <a:p>
            <a:r>
              <a:rPr lang="hr-HR" dirty="0"/>
              <a:t>Kategorije natjecatelja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84112" y="1874723"/>
            <a:ext cx="10363826" cy="342410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/>
              <a:t>Juniori (učenici osnovnih škola RH) </a:t>
            </a:r>
          </a:p>
          <a:p>
            <a:pPr>
              <a:lnSpc>
                <a:spcPct val="150000"/>
              </a:lnSpc>
            </a:pPr>
            <a:r>
              <a:rPr lang="hr-HR" dirty="0"/>
              <a:t>Seniori (učenici srednjih škola RH) </a:t>
            </a:r>
          </a:p>
          <a:p>
            <a:pPr marL="109728" indent="0">
              <a:buNone/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6C1526-0FD8-4FAB-BC4A-A973B7F2E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573" y="231768"/>
            <a:ext cx="1206141" cy="120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7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482845"/>
          </a:xfrm>
        </p:spPr>
        <p:txBody>
          <a:bodyPr/>
          <a:lstStyle/>
          <a:p>
            <a:r>
              <a:rPr lang="hr-HR" dirty="0"/>
              <a:t>Što je </a:t>
            </a:r>
            <a:r>
              <a:rPr lang="hr-HR" dirty="0" err="1"/>
              <a:t>HONI</a:t>
            </a:r>
            <a:r>
              <a:rPr lang="hr-HR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918685"/>
            <a:ext cx="10363826" cy="3424107"/>
          </a:xfrm>
        </p:spPr>
        <p:txBody>
          <a:bodyPr/>
          <a:lstStyle/>
          <a:p>
            <a:r>
              <a:rPr lang="hr-HR" dirty="0"/>
              <a:t>natjecanje u programiranju putem Interneta na koje se mogu prijaviti svi zainteresirani učenici ORGANIZIRANI U EKIPE škola ili udruga</a:t>
            </a:r>
          </a:p>
          <a:p>
            <a:r>
              <a:rPr lang="hr-HR" dirty="0"/>
              <a:t>odvija se tijekom cijele školske godine kroz sedam kola (listopad-ožujak)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E31F2D-65ED-42AD-B484-44240EED1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045" y="259802"/>
            <a:ext cx="1780556" cy="71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5999" y="618517"/>
            <a:ext cx="10440000" cy="648000"/>
          </a:xfrm>
        </p:spPr>
        <p:txBody>
          <a:bodyPr/>
          <a:lstStyle/>
          <a:p>
            <a:r>
              <a:rPr lang="hr-HR" dirty="0"/>
              <a:t>Kategorije natjecatelja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84112" y="1874723"/>
            <a:ext cx="10363826" cy="342410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/>
              <a:t>Juniori (učenici osnovnih škola RH) </a:t>
            </a:r>
          </a:p>
          <a:p>
            <a:pPr>
              <a:lnSpc>
                <a:spcPct val="150000"/>
              </a:lnSpc>
            </a:pPr>
            <a:r>
              <a:rPr lang="hr-HR" dirty="0"/>
              <a:t>Seniori (učenici srednjih škola RH) </a:t>
            </a:r>
          </a:p>
          <a:p>
            <a:pPr>
              <a:lnSpc>
                <a:spcPct val="150000"/>
              </a:lnSpc>
            </a:pPr>
            <a:r>
              <a:rPr lang="hr-HR" dirty="0"/>
              <a:t>Studenti (studenti hrvatskih sveučilišta) </a:t>
            </a:r>
          </a:p>
          <a:p>
            <a:pPr marL="109728" indent="0">
              <a:buNone/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6C1526-0FD8-4FAB-BC4A-A973B7F2E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573" y="231768"/>
            <a:ext cx="1206141" cy="120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6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6000" y="618517"/>
            <a:ext cx="10440000" cy="648000"/>
          </a:xfrm>
        </p:spPr>
        <p:txBody>
          <a:bodyPr/>
          <a:lstStyle/>
          <a:p>
            <a:r>
              <a:rPr lang="hr-HR" dirty="0"/>
              <a:t>Prijava radova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69600" y="1544574"/>
            <a:ext cx="10972800" cy="1132968"/>
          </a:xfrm>
        </p:spPr>
        <p:txBody>
          <a:bodyPr>
            <a:normAutofit/>
          </a:bodyPr>
          <a:lstStyle/>
          <a:p>
            <a:r>
              <a:rPr lang="hr-HR" sz="2400" dirty="0"/>
              <a:t>do 31. listopada 2017.</a:t>
            </a:r>
          </a:p>
          <a:p>
            <a:r>
              <a:rPr lang="hr-HR" sz="2400" dirty="0"/>
              <a:t>Sukladno uputama na www.hsin.hr/smotra2017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0A65FB-F416-4B67-8117-530CD987D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573" y="231768"/>
            <a:ext cx="1206141" cy="120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3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6000" y="618517"/>
            <a:ext cx="10440000" cy="648000"/>
          </a:xfrm>
        </p:spPr>
        <p:txBody>
          <a:bodyPr/>
          <a:lstStyle/>
          <a:p>
            <a:r>
              <a:rPr lang="hr-HR" dirty="0"/>
              <a:t>Prijava radova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69600" y="1544574"/>
            <a:ext cx="10972800" cy="1132968"/>
          </a:xfrm>
        </p:spPr>
        <p:txBody>
          <a:bodyPr>
            <a:normAutofit/>
          </a:bodyPr>
          <a:lstStyle/>
          <a:p>
            <a:r>
              <a:rPr lang="hr-HR" sz="2400" dirty="0"/>
              <a:t>do 31. listopada 2017.</a:t>
            </a:r>
          </a:p>
          <a:p>
            <a:r>
              <a:rPr lang="hr-HR" sz="2400" dirty="0"/>
              <a:t>Sukladno uputama na www.hsin.hr/smotra2017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81025" y="3917654"/>
            <a:ext cx="10986207" cy="153512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hr-HR" sz="2400" dirty="0">
                <a:solidFill>
                  <a:schemeClr val="tx1"/>
                </a:solidFill>
              </a:rPr>
              <a:t>U PROSINCU 2017.</a:t>
            </a:r>
          </a:p>
          <a:p>
            <a:pPr>
              <a:buClrTx/>
            </a:pPr>
            <a:r>
              <a:rPr lang="hr-HR" sz="2400" dirty="0">
                <a:solidFill>
                  <a:schemeClr val="tx1"/>
                </a:solidFill>
              </a:rPr>
              <a:t>PREDSTAVLJANJE NAJBOLJIH RADOVA PO IZBORU POVJERENSTVA</a:t>
            </a:r>
          </a:p>
          <a:p>
            <a:pPr>
              <a:buClrTx/>
            </a:pPr>
            <a:r>
              <a:rPr lang="hr-HR" sz="2400" dirty="0">
                <a:solidFill>
                  <a:schemeClr val="tx1"/>
                </a:solidFill>
              </a:rPr>
              <a:t>POHVALE I NAGRADE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720000" y="2955598"/>
            <a:ext cx="10440000" cy="684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200" dirty="0">
                <a:solidFill>
                  <a:schemeClr val="tx1"/>
                </a:solidFill>
              </a:rPr>
              <a:t>ZAVRŠNICA </a:t>
            </a:r>
            <a:r>
              <a:rPr lang="hr-HR" sz="3200" dirty="0" err="1">
                <a:solidFill>
                  <a:schemeClr val="tx1"/>
                </a:solidFill>
              </a:rPr>
              <a:t>OSR</a:t>
            </a:r>
            <a:endParaRPr lang="hr-HR" sz="32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0A65FB-F416-4B67-8117-530CD987D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573" y="231768"/>
            <a:ext cx="1206141" cy="120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1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796" y="2757361"/>
            <a:ext cx="8861181" cy="1470025"/>
          </a:xfrm>
        </p:spPr>
        <p:txBody>
          <a:bodyPr>
            <a:normAutofit/>
          </a:bodyPr>
          <a:lstStyle/>
          <a:p>
            <a:pPr algn="l"/>
            <a:r>
              <a:rPr lang="hr-HR" sz="4000" dirty="0"/>
              <a:t>Državno </a:t>
            </a:r>
            <a:r>
              <a:rPr lang="hr-HR" sz="4000" dirty="0" err="1"/>
              <a:t>NATJECANJe</a:t>
            </a:r>
            <a:r>
              <a:rPr lang="hr-HR" sz="4000" dirty="0"/>
              <a:t> iz </a:t>
            </a:r>
            <a:r>
              <a:rPr lang="hr-HR" sz="4000" dirty="0" err="1"/>
              <a:t>INFORMATIke</a:t>
            </a:r>
            <a:endParaRPr lang="hr-HR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8A4286-6D90-4C3C-A49F-9F55CDB42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97" y="2662843"/>
            <a:ext cx="3466727" cy="69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4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6000" y="1053516"/>
            <a:ext cx="10440000" cy="648000"/>
          </a:xfrm>
        </p:spPr>
        <p:txBody>
          <a:bodyPr/>
          <a:lstStyle/>
          <a:p>
            <a:r>
              <a:rPr lang="hr-HR" dirty="0"/>
              <a:t>DRŽAVNO NATJECANJE IZ INFORMATIKE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69600" y="2135124"/>
            <a:ext cx="10972800" cy="3746930"/>
          </a:xfrm>
        </p:spPr>
        <p:txBody>
          <a:bodyPr>
            <a:normAutofit/>
          </a:bodyPr>
          <a:lstStyle/>
          <a:p>
            <a:r>
              <a:rPr lang="hr-HR" sz="2400" dirty="0"/>
              <a:t>Organizatori: ministarstvo znanosti i obrazovanja, agencija za odgoj i obrazovanje, hrvatska zajednica tehničke kulture i </a:t>
            </a:r>
            <a:r>
              <a:rPr lang="hr-HR" sz="2400" b="1" dirty="0"/>
              <a:t>hrvatski savez informatičara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9DF67C-826F-4EA4-817D-71274D570A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72" y="299794"/>
            <a:ext cx="2214928" cy="44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7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6000" y="1053516"/>
            <a:ext cx="10440000" cy="648000"/>
          </a:xfrm>
        </p:spPr>
        <p:txBody>
          <a:bodyPr/>
          <a:lstStyle/>
          <a:p>
            <a:r>
              <a:rPr lang="hr-HR" dirty="0"/>
              <a:t>DRŽAVNO NATJECANJE IZ INFORMATIKE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69600" y="2135124"/>
            <a:ext cx="10972800" cy="3746930"/>
          </a:xfrm>
        </p:spPr>
        <p:txBody>
          <a:bodyPr>
            <a:normAutofit/>
          </a:bodyPr>
          <a:lstStyle/>
          <a:p>
            <a:r>
              <a:rPr lang="hr-HR" sz="2400" dirty="0"/>
              <a:t>Organizatori: ministarstvo znanosti i obrazovanja, agencija za odgoj i obrazovanje, hrvatska zajednica tehničke kulture i </a:t>
            </a:r>
            <a:r>
              <a:rPr lang="hr-HR" sz="2400" b="1" dirty="0"/>
              <a:t>hrvatski savez informatičara</a:t>
            </a:r>
          </a:p>
          <a:p>
            <a:r>
              <a:rPr lang="hr-HR" sz="2400" dirty="0"/>
              <a:t>Školska, županijska i državno natjecanje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9DF67C-826F-4EA4-817D-71274D570A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72" y="299794"/>
            <a:ext cx="2214928" cy="44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1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6000" y="1053516"/>
            <a:ext cx="10440000" cy="648000"/>
          </a:xfrm>
        </p:spPr>
        <p:txBody>
          <a:bodyPr/>
          <a:lstStyle/>
          <a:p>
            <a:r>
              <a:rPr lang="hr-HR" dirty="0"/>
              <a:t>DRŽAVNO NATJECANJE IZ INFORMATIKE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69600" y="2135124"/>
            <a:ext cx="10972800" cy="3746930"/>
          </a:xfrm>
        </p:spPr>
        <p:txBody>
          <a:bodyPr>
            <a:normAutofit/>
          </a:bodyPr>
          <a:lstStyle/>
          <a:p>
            <a:r>
              <a:rPr lang="hr-HR" sz="2400" dirty="0"/>
              <a:t>Organizatori: ministarstvo znanosti i obrazovanja, agencija za odgoj i obrazovanje, hrvatska zajednica tehničke kulture i </a:t>
            </a:r>
            <a:r>
              <a:rPr lang="hr-HR" sz="2400" b="1" dirty="0"/>
              <a:t>hrvatski savez informatičara</a:t>
            </a:r>
          </a:p>
          <a:p>
            <a:r>
              <a:rPr lang="hr-HR" sz="2400" dirty="0"/>
              <a:t>Školska, županijska i državno natjecanje</a:t>
            </a:r>
          </a:p>
          <a:p>
            <a:r>
              <a:rPr lang="hr-HR" sz="2400" dirty="0"/>
              <a:t>Kategorije natjecanja: Logo, Primjena algoritama </a:t>
            </a:r>
            <a:r>
              <a:rPr lang="hr-HR" sz="2400" dirty="0" err="1"/>
              <a:t>oš</a:t>
            </a:r>
            <a:r>
              <a:rPr lang="hr-HR" sz="2400" dirty="0"/>
              <a:t>, primjena algoritama </a:t>
            </a:r>
            <a:r>
              <a:rPr lang="hr-HR" sz="2400" dirty="0" err="1"/>
              <a:t>sš</a:t>
            </a:r>
            <a:r>
              <a:rPr lang="hr-HR" sz="2400" dirty="0"/>
              <a:t>, razvoj softvera i osnove informatike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9DF67C-826F-4EA4-817D-71274D570A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72" y="299794"/>
            <a:ext cx="2214928" cy="44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9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6000" y="1053516"/>
            <a:ext cx="10440000" cy="648000"/>
          </a:xfrm>
        </p:spPr>
        <p:txBody>
          <a:bodyPr/>
          <a:lstStyle/>
          <a:p>
            <a:r>
              <a:rPr lang="hr-HR" dirty="0"/>
              <a:t>DRŽAVNO NATJECANJE IZ INFORMATIKE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69600" y="2135124"/>
            <a:ext cx="10972800" cy="3746930"/>
          </a:xfrm>
        </p:spPr>
        <p:txBody>
          <a:bodyPr>
            <a:normAutofit/>
          </a:bodyPr>
          <a:lstStyle/>
          <a:p>
            <a:r>
              <a:rPr lang="hr-HR" sz="2400" dirty="0"/>
              <a:t>Organizatori: ministarstvo znanosti i obrazovanja, agencija za odgoj i obrazovanje, hrvatska zajednica tehničke kulture i </a:t>
            </a:r>
            <a:r>
              <a:rPr lang="hr-HR" sz="2400" b="1" dirty="0"/>
              <a:t>hrvatski savez informatičara</a:t>
            </a:r>
          </a:p>
          <a:p>
            <a:r>
              <a:rPr lang="hr-HR" sz="2400" dirty="0"/>
              <a:t>Školska, županijska i državno natjecanje</a:t>
            </a:r>
          </a:p>
          <a:p>
            <a:r>
              <a:rPr lang="hr-HR" sz="2400" dirty="0"/>
              <a:t>Kategorije natjecanja: Logo, Primjena algoritama </a:t>
            </a:r>
            <a:r>
              <a:rPr lang="hr-HR" sz="2400" dirty="0" err="1"/>
              <a:t>oš</a:t>
            </a:r>
            <a:r>
              <a:rPr lang="hr-HR" sz="2400" dirty="0"/>
              <a:t>, primjena algoritama </a:t>
            </a:r>
            <a:r>
              <a:rPr lang="hr-HR" sz="2400" dirty="0" err="1"/>
              <a:t>sš</a:t>
            </a:r>
            <a:r>
              <a:rPr lang="hr-HR" sz="2400" dirty="0"/>
              <a:t>, razvoj softvera i osnove informatike</a:t>
            </a:r>
          </a:p>
          <a:p>
            <a:r>
              <a:rPr lang="hr-HR" sz="2400" dirty="0"/>
              <a:t>Instalacija računala, mreže i softvera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9DF67C-826F-4EA4-817D-71274D570A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72" y="299794"/>
            <a:ext cx="2214928" cy="44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8000"/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796" y="3323492"/>
            <a:ext cx="8861181" cy="903894"/>
          </a:xfrm>
        </p:spPr>
        <p:txBody>
          <a:bodyPr>
            <a:normAutofit/>
          </a:bodyPr>
          <a:lstStyle/>
          <a:p>
            <a:pPr algn="l"/>
            <a:r>
              <a:rPr lang="hr-HR" sz="4000"/>
              <a:t>Hrvatska informatička olimpijada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96518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3774" y="984738"/>
            <a:ext cx="10364451" cy="853588"/>
          </a:xfrm>
        </p:spPr>
        <p:txBody>
          <a:bodyPr>
            <a:normAutofit/>
          </a:bodyPr>
          <a:lstStyle/>
          <a:p>
            <a:r>
              <a:rPr lang="hr-HR" dirty="0"/>
              <a:t>Hrvatska informatička olimpijada</a:t>
            </a:r>
          </a:p>
        </p:txBody>
      </p:sp>
    </p:spTree>
    <p:extLst>
      <p:ext uri="{BB962C8B-B14F-4D97-AF65-F5344CB8AC3E}">
        <p14:creationId xmlns:p14="http://schemas.microsoft.com/office/powerpoint/2010/main" val="393242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482845"/>
          </a:xfrm>
        </p:spPr>
        <p:txBody>
          <a:bodyPr/>
          <a:lstStyle/>
          <a:p>
            <a:r>
              <a:rPr lang="hr-HR" dirty="0"/>
              <a:t>Što je </a:t>
            </a:r>
            <a:r>
              <a:rPr lang="hr-HR" dirty="0" err="1"/>
              <a:t>HONI</a:t>
            </a:r>
            <a:r>
              <a:rPr lang="hr-HR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918685"/>
            <a:ext cx="10363826" cy="3424107"/>
          </a:xfrm>
        </p:spPr>
        <p:txBody>
          <a:bodyPr/>
          <a:lstStyle/>
          <a:p>
            <a:r>
              <a:rPr lang="hr-HR" dirty="0"/>
              <a:t>natjecanje u programiranju putem Interneta na koje se mogu prijaviti svi zainteresirani učenici ORGANIZIRANI U EKIPE škola ili udruga</a:t>
            </a:r>
          </a:p>
          <a:p>
            <a:r>
              <a:rPr lang="hr-HR" dirty="0"/>
              <a:t>odvija se tijekom cijele školske godine kroz sedam kola (listopad-ožujak)</a:t>
            </a:r>
          </a:p>
          <a:p>
            <a:r>
              <a:rPr lang="hr-HR" dirty="0"/>
              <a:t>3 sata / 8 zadataka / programski jezici Python, Pascal, C, C++ i Java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E31F2D-65ED-42AD-B484-44240EED1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045" y="259802"/>
            <a:ext cx="1780556" cy="71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3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ansport, aircraft, balloon&#10;&#10;Description generated with very high confidence">
            <a:extLst>
              <a:ext uri="{FF2B5EF4-FFF2-40B4-BE49-F238E27FC236}">
                <a16:creationId xmlns:a16="http://schemas.microsoft.com/office/drawing/2014/main" id="{1974E75A-E00A-4DAD-866F-ACF4021138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877" y="2392125"/>
            <a:ext cx="1102323" cy="10111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3774" y="984738"/>
            <a:ext cx="10364451" cy="853588"/>
          </a:xfrm>
        </p:spPr>
        <p:txBody>
          <a:bodyPr>
            <a:normAutofit/>
          </a:bodyPr>
          <a:lstStyle/>
          <a:p>
            <a:r>
              <a:rPr lang="hr-HR" dirty="0"/>
              <a:t>Hrvatska informatička olimpijada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C33CC783-1E0D-4552-8763-D91C656B0B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9600" y="2135123"/>
            <a:ext cx="2340000" cy="1656000"/>
          </a:xfrm>
          <a:solidFill>
            <a:schemeClr val="bg2">
              <a:lumMod val="50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2400" cap="none" dirty="0">
                <a:solidFill>
                  <a:schemeClr val="bg1"/>
                </a:solidFill>
              </a:rPr>
              <a:t>Hrvatska informatička olimpijada</a:t>
            </a:r>
          </a:p>
        </p:txBody>
      </p:sp>
    </p:spTree>
    <p:extLst>
      <p:ext uri="{BB962C8B-B14F-4D97-AF65-F5344CB8AC3E}">
        <p14:creationId xmlns:p14="http://schemas.microsoft.com/office/powerpoint/2010/main" val="287403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ansport, aircraft, balloon&#10;&#10;Description generated with very high confidence">
            <a:extLst>
              <a:ext uri="{FF2B5EF4-FFF2-40B4-BE49-F238E27FC236}">
                <a16:creationId xmlns:a16="http://schemas.microsoft.com/office/drawing/2014/main" id="{1974E75A-E00A-4DAD-866F-ACF4021138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877" y="2392125"/>
            <a:ext cx="1102323" cy="10111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3774" y="984738"/>
            <a:ext cx="10364451" cy="853588"/>
          </a:xfrm>
        </p:spPr>
        <p:txBody>
          <a:bodyPr>
            <a:normAutofit/>
          </a:bodyPr>
          <a:lstStyle/>
          <a:p>
            <a:r>
              <a:rPr lang="hr-HR" dirty="0"/>
              <a:t>Hrvatska informatička olimpijada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C33CC783-1E0D-4552-8763-D91C656B0B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9600" y="2135123"/>
            <a:ext cx="2340000" cy="1656000"/>
          </a:xfrm>
          <a:solidFill>
            <a:schemeClr val="bg2">
              <a:lumMod val="50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2400" cap="none" dirty="0">
                <a:solidFill>
                  <a:schemeClr val="bg1"/>
                </a:solidFill>
              </a:rPr>
              <a:t>Hrvatska informatička olimpijada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C5B43E10-21B2-4EB5-AC29-750B1FB9F688}"/>
              </a:ext>
            </a:extLst>
          </p:cNvPr>
          <p:cNvSpPr txBox="1">
            <a:spLocks/>
          </p:cNvSpPr>
          <p:nvPr/>
        </p:nvSpPr>
        <p:spPr>
          <a:xfrm>
            <a:off x="669600" y="4344922"/>
            <a:ext cx="2340300" cy="1656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r-HR" sz="2400" cap="none" dirty="0">
                <a:solidFill>
                  <a:schemeClr val="bg1"/>
                </a:solidFill>
              </a:rPr>
              <a:t>Juniorska hrvatska informatička olimpijada</a:t>
            </a:r>
          </a:p>
        </p:txBody>
      </p:sp>
      <p:pic>
        <p:nvPicPr>
          <p:cNvPr id="10" name="Picture 9" descr="A picture containing transport, aircraft, balloon&#10;&#10;Description generated with very high confidence">
            <a:extLst>
              <a:ext uri="{FF2B5EF4-FFF2-40B4-BE49-F238E27FC236}">
                <a16:creationId xmlns:a16="http://schemas.microsoft.com/office/drawing/2014/main" id="{95948EF2-1D4F-4EE3-884D-C610C58A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855" y="4675945"/>
            <a:ext cx="1547345" cy="993954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58218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ansport, aircraft, balloon&#10;&#10;Description generated with very high confidence">
            <a:extLst>
              <a:ext uri="{FF2B5EF4-FFF2-40B4-BE49-F238E27FC236}">
                <a16:creationId xmlns:a16="http://schemas.microsoft.com/office/drawing/2014/main" id="{1974E75A-E00A-4DAD-866F-ACF4021138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877" y="2392125"/>
            <a:ext cx="1102323" cy="10111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3774" y="984738"/>
            <a:ext cx="10364451" cy="853588"/>
          </a:xfrm>
        </p:spPr>
        <p:txBody>
          <a:bodyPr>
            <a:normAutofit/>
          </a:bodyPr>
          <a:lstStyle/>
          <a:p>
            <a:r>
              <a:rPr lang="hr-HR" dirty="0"/>
              <a:t>Hrvatska informatička olimpijada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C33CC783-1E0D-4552-8763-D91C656B0B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9600" y="2135123"/>
            <a:ext cx="2340000" cy="1656000"/>
          </a:xfrm>
          <a:solidFill>
            <a:schemeClr val="bg2">
              <a:lumMod val="50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2400" cap="none" dirty="0">
                <a:solidFill>
                  <a:schemeClr val="bg1"/>
                </a:solidFill>
              </a:rPr>
              <a:t>Hrvatska informatička olimpijada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C5B43E10-21B2-4EB5-AC29-750B1FB9F688}"/>
              </a:ext>
            </a:extLst>
          </p:cNvPr>
          <p:cNvSpPr txBox="1">
            <a:spLocks/>
          </p:cNvSpPr>
          <p:nvPr/>
        </p:nvSpPr>
        <p:spPr>
          <a:xfrm>
            <a:off x="669600" y="4344922"/>
            <a:ext cx="2340300" cy="1656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r-HR" sz="2400" cap="none" dirty="0">
                <a:solidFill>
                  <a:schemeClr val="bg1"/>
                </a:solidFill>
              </a:rPr>
              <a:t>Juniorska hrvatska informatička olimpijada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D3BEBFB3-57B3-4147-A645-D7B790808A31}"/>
              </a:ext>
            </a:extLst>
          </p:cNvPr>
          <p:cNvSpPr txBox="1">
            <a:spLocks/>
          </p:cNvSpPr>
          <p:nvPr/>
        </p:nvSpPr>
        <p:spPr>
          <a:xfrm>
            <a:off x="3365175" y="2135123"/>
            <a:ext cx="8398200" cy="165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400" cap="none" dirty="0"/>
              <a:t>od 1995. godine</a:t>
            </a:r>
          </a:p>
        </p:txBody>
      </p:sp>
      <p:pic>
        <p:nvPicPr>
          <p:cNvPr id="10" name="Picture 9" descr="A picture containing transport, aircraft, balloon&#10;&#10;Description generated with very high confidence">
            <a:extLst>
              <a:ext uri="{FF2B5EF4-FFF2-40B4-BE49-F238E27FC236}">
                <a16:creationId xmlns:a16="http://schemas.microsoft.com/office/drawing/2014/main" id="{95948EF2-1D4F-4EE3-884D-C610C58A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855" y="4675945"/>
            <a:ext cx="1547345" cy="993954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87272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ansport, aircraft, balloon&#10;&#10;Description generated with very high confidence">
            <a:extLst>
              <a:ext uri="{FF2B5EF4-FFF2-40B4-BE49-F238E27FC236}">
                <a16:creationId xmlns:a16="http://schemas.microsoft.com/office/drawing/2014/main" id="{1974E75A-E00A-4DAD-866F-ACF4021138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877" y="2392125"/>
            <a:ext cx="1102323" cy="10111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3774" y="984738"/>
            <a:ext cx="10364451" cy="853588"/>
          </a:xfrm>
        </p:spPr>
        <p:txBody>
          <a:bodyPr>
            <a:normAutofit/>
          </a:bodyPr>
          <a:lstStyle/>
          <a:p>
            <a:r>
              <a:rPr lang="hr-HR" dirty="0"/>
              <a:t>Hrvatska informatička olimpijada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C33CC783-1E0D-4552-8763-D91C656B0B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9600" y="2135123"/>
            <a:ext cx="2340000" cy="1656000"/>
          </a:xfrm>
          <a:solidFill>
            <a:schemeClr val="bg2">
              <a:lumMod val="50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2400" cap="none" dirty="0">
                <a:solidFill>
                  <a:schemeClr val="bg1"/>
                </a:solidFill>
              </a:rPr>
              <a:t>Hrvatska informatička olimpijada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C5B43E10-21B2-4EB5-AC29-750B1FB9F688}"/>
              </a:ext>
            </a:extLst>
          </p:cNvPr>
          <p:cNvSpPr txBox="1">
            <a:spLocks/>
          </p:cNvSpPr>
          <p:nvPr/>
        </p:nvSpPr>
        <p:spPr>
          <a:xfrm>
            <a:off x="669600" y="4344922"/>
            <a:ext cx="2340300" cy="1656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r-HR" sz="2400" cap="none" dirty="0">
                <a:solidFill>
                  <a:schemeClr val="bg1"/>
                </a:solidFill>
              </a:rPr>
              <a:t>Juniorska hrvatska informatička olimpijada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D3BEBFB3-57B3-4147-A645-D7B790808A31}"/>
              </a:ext>
            </a:extLst>
          </p:cNvPr>
          <p:cNvSpPr txBox="1">
            <a:spLocks/>
          </p:cNvSpPr>
          <p:nvPr/>
        </p:nvSpPr>
        <p:spPr>
          <a:xfrm>
            <a:off x="3365175" y="2135123"/>
            <a:ext cx="8398200" cy="165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400" cap="none" dirty="0"/>
              <a:t>od 1995. godine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400" cap="none" dirty="0"/>
              <a:t>30-tak učenika srednjih škola</a:t>
            </a:r>
          </a:p>
        </p:txBody>
      </p:sp>
      <p:pic>
        <p:nvPicPr>
          <p:cNvPr id="10" name="Picture 9" descr="A picture containing transport, aircraft, balloon&#10;&#10;Description generated with very high confidence">
            <a:extLst>
              <a:ext uri="{FF2B5EF4-FFF2-40B4-BE49-F238E27FC236}">
                <a16:creationId xmlns:a16="http://schemas.microsoft.com/office/drawing/2014/main" id="{95948EF2-1D4F-4EE3-884D-C610C58A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855" y="4675945"/>
            <a:ext cx="1547345" cy="993954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2317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ansport, aircraft, balloon&#10;&#10;Description generated with very high confidence">
            <a:extLst>
              <a:ext uri="{FF2B5EF4-FFF2-40B4-BE49-F238E27FC236}">
                <a16:creationId xmlns:a16="http://schemas.microsoft.com/office/drawing/2014/main" id="{1974E75A-E00A-4DAD-866F-ACF4021138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877" y="2392125"/>
            <a:ext cx="1102323" cy="10111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3774" y="984738"/>
            <a:ext cx="10364451" cy="853588"/>
          </a:xfrm>
        </p:spPr>
        <p:txBody>
          <a:bodyPr>
            <a:normAutofit/>
          </a:bodyPr>
          <a:lstStyle/>
          <a:p>
            <a:r>
              <a:rPr lang="hr-HR" dirty="0"/>
              <a:t>Hrvatska informatička olimpijada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C33CC783-1E0D-4552-8763-D91C656B0B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9600" y="2135123"/>
            <a:ext cx="2340000" cy="1656000"/>
          </a:xfrm>
          <a:solidFill>
            <a:schemeClr val="bg2">
              <a:lumMod val="50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2400" cap="none" dirty="0">
                <a:solidFill>
                  <a:schemeClr val="bg1"/>
                </a:solidFill>
              </a:rPr>
              <a:t>Hrvatska informatička olimpijada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C5B43E10-21B2-4EB5-AC29-750B1FB9F688}"/>
              </a:ext>
            </a:extLst>
          </p:cNvPr>
          <p:cNvSpPr txBox="1">
            <a:spLocks/>
          </p:cNvSpPr>
          <p:nvPr/>
        </p:nvSpPr>
        <p:spPr>
          <a:xfrm>
            <a:off x="669600" y="4344922"/>
            <a:ext cx="2340300" cy="1656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r-HR" sz="2400" cap="none" dirty="0">
                <a:solidFill>
                  <a:schemeClr val="bg1"/>
                </a:solidFill>
              </a:rPr>
              <a:t>Juniorska hrvatska informatička olimpijada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D3BEBFB3-57B3-4147-A645-D7B790808A31}"/>
              </a:ext>
            </a:extLst>
          </p:cNvPr>
          <p:cNvSpPr txBox="1">
            <a:spLocks/>
          </p:cNvSpPr>
          <p:nvPr/>
        </p:nvSpPr>
        <p:spPr>
          <a:xfrm>
            <a:off x="3365175" y="2135123"/>
            <a:ext cx="8398200" cy="165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400" cap="none" dirty="0"/>
              <a:t>od 1995. godine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400" cap="none" dirty="0"/>
              <a:t>30-tak učenika srednjih škola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400" cap="none" dirty="0"/>
              <a:t>3-5 zadataka / 5 sati / </a:t>
            </a:r>
            <a:r>
              <a:rPr lang="it-IT" sz="2400" cap="none" dirty="0" err="1"/>
              <a:t>Python</a:t>
            </a:r>
            <a:r>
              <a:rPr lang="it-IT" sz="2400" cap="none" dirty="0"/>
              <a:t>, </a:t>
            </a:r>
            <a:r>
              <a:rPr lang="hr-HR" sz="2400" cap="none" dirty="0"/>
              <a:t>P</a:t>
            </a:r>
            <a:r>
              <a:rPr lang="it-IT" sz="2400" cap="none" dirty="0" err="1"/>
              <a:t>ascal</a:t>
            </a:r>
            <a:r>
              <a:rPr lang="it-IT" sz="2400" cap="none" dirty="0"/>
              <a:t>, C i C++</a:t>
            </a:r>
            <a:endParaRPr lang="hr-HR" sz="2400" cap="none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hr-HR" sz="2400" cap="none" dirty="0"/>
          </a:p>
        </p:txBody>
      </p:sp>
      <p:pic>
        <p:nvPicPr>
          <p:cNvPr id="10" name="Picture 9" descr="A picture containing transport, aircraft, balloon&#10;&#10;Description generated with very high confidence">
            <a:extLst>
              <a:ext uri="{FF2B5EF4-FFF2-40B4-BE49-F238E27FC236}">
                <a16:creationId xmlns:a16="http://schemas.microsoft.com/office/drawing/2014/main" id="{95948EF2-1D4F-4EE3-884D-C610C58A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855" y="4675945"/>
            <a:ext cx="1547345" cy="993954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80077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ansport, aircraft, balloon&#10;&#10;Description generated with very high confidence">
            <a:extLst>
              <a:ext uri="{FF2B5EF4-FFF2-40B4-BE49-F238E27FC236}">
                <a16:creationId xmlns:a16="http://schemas.microsoft.com/office/drawing/2014/main" id="{1974E75A-E00A-4DAD-866F-ACF4021138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877" y="2392125"/>
            <a:ext cx="1102323" cy="10111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3774" y="984738"/>
            <a:ext cx="10364451" cy="853588"/>
          </a:xfrm>
        </p:spPr>
        <p:txBody>
          <a:bodyPr>
            <a:normAutofit/>
          </a:bodyPr>
          <a:lstStyle/>
          <a:p>
            <a:r>
              <a:rPr lang="hr-HR" dirty="0"/>
              <a:t>Hrvatska informatička olimpijada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C33CC783-1E0D-4552-8763-D91C656B0B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9600" y="2135123"/>
            <a:ext cx="2340000" cy="1656000"/>
          </a:xfrm>
          <a:solidFill>
            <a:schemeClr val="bg2">
              <a:lumMod val="50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2400" cap="none" dirty="0">
                <a:solidFill>
                  <a:schemeClr val="bg1"/>
                </a:solidFill>
              </a:rPr>
              <a:t>Hrvatska informatička olimpijada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C5B43E10-21B2-4EB5-AC29-750B1FB9F688}"/>
              </a:ext>
            </a:extLst>
          </p:cNvPr>
          <p:cNvSpPr txBox="1">
            <a:spLocks/>
          </p:cNvSpPr>
          <p:nvPr/>
        </p:nvSpPr>
        <p:spPr>
          <a:xfrm>
            <a:off x="669600" y="4344922"/>
            <a:ext cx="2340300" cy="1656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r-HR" sz="2400" cap="none" dirty="0">
                <a:solidFill>
                  <a:schemeClr val="bg1"/>
                </a:solidFill>
              </a:rPr>
              <a:t>Juniorska hrvatska informatička olimpijada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D3BEBFB3-57B3-4147-A645-D7B790808A31}"/>
              </a:ext>
            </a:extLst>
          </p:cNvPr>
          <p:cNvSpPr txBox="1">
            <a:spLocks/>
          </p:cNvSpPr>
          <p:nvPr/>
        </p:nvSpPr>
        <p:spPr>
          <a:xfrm>
            <a:off x="3365175" y="2135123"/>
            <a:ext cx="8398200" cy="165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400" cap="none" dirty="0"/>
              <a:t>od 1995. godine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400" cap="none" dirty="0"/>
              <a:t>30-tak učenika srednjih škola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400" cap="none" dirty="0"/>
              <a:t>3-5 zadataka / 5 sati / </a:t>
            </a:r>
            <a:r>
              <a:rPr lang="it-IT" sz="2400" cap="none" dirty="0" err="1"/>
              <a:t>Python</a:t>
            </a:r>
            <a:r>
              <a:rPr lang="it-IT" sz="2400" cap="none" dirty="0"/>
              <a:t>, </a:t>
            </a:r>
            <a:r>
              <a:rPr lang="hr-HR" sz="2400" cap="none" dirty="0"/>
              <a:t>P</a:t>
            </a:r>
            <a:r>
              <a:rPr lang="it-IT" sz="2400" cap="none" dirty="0" err="1"/>
              <a:t>ascal</a:t>
            </a:r>
            <a:r>
              <a:rPr lang="it-IT" sz="2400" cap="none" dirty="0"/>
              <a:t>, C i C++</a:t>
            </a:r>
            <a:endParaRPr lang="hr-HR" sz="2400" cap="none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400" cap="none" dirty="0"/>
              <a:t>prvi korak u izboru informatičke reprezentacije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hr-HR" sz="2400" cap="none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hr-HR" sz="2400" cap="none" dirty="0"/>
          </a:p>
        </p:txBody>
      </p:sp>
      <p:pic>
        <p:nvPicPr>
          <p:cNvPr id="10" name="Picture 9" descr="A picture containing transport, aircraft, balloon&#10;&#10;Description generated with very high confidence">
            <a:extLst>
              <a:ext uri="{FF2B5EF4-FFF2-40B4-BE49-F238E27FC236}">
                <a16:creationId xmlns:a16="http://schemas.microsoft.com/office/drawing/2014/main" id="{95948EF2-1D4F-4EE3-884D-C610C58A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855" y="4675945"/>
            <a:ext cx="1547345" cy="993954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405578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ansport, aircraft, balloon&#10;&#10;Description generated with very high confidence">
            <a:extLst>
              <a:ext uri="{FF2B5EF4-FFF2-40B4-BE49-F238E27FC236}">
                <a16:creationId xmlns:a16="http://schemas.microsoft.com/office/drawing/2014/main" id="{1974E75A-E00A-4DAD-866F-ACF4021138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877" y="2392125"/>
            <a:ext cx="1102323" cy="10111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3774" y="984738"/>
            <a:ext cx="10364451" cy="853588"/>
          </a:xfrm>
        </p:spPr>
        <p:txBody>
          <a:bodyPr>
            <a:normAutofit/>
          </a:bodyPr>
          <a:lstStyle/>
          <a:p>
            <a:r>
              <a:rPr lang="hr-HR" dirty="0"/>
              <a:t>Hrvatska informatička olimpijada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C33CC783-1E0D-4552-8763-D91C656B0B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9600" y="2135123"/>
            <a:ext cx="2340000" cy="1656000"/>
          </a:xfrm>
          <a:solidFill>
            <a:schemeClr val="bg2">
              <a:lumMod val="50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2400" cap="none" dirty="0">
                <a:solidFill>
                  <a:schemeClr val="bg1"/>
                </a:solidFill>
              </a:rPr>
              <a:t>Hrvatska informatička olimpijada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C5B43E10-21B2-4EB5-AC29-750B1FB9F688}"/>
              </a:ext>
            </a:extLst>
          </p:cNvPr>
          <p:cNvSpPr txBox="1">
            <a:spLocks/>
          </p:cNvSpPr>
          <p:nvPr/>
        </p:nvSpPr>
        <p:spPr>
          <a:xfrm>
            <a:off x="669600" y="4344922"/>
            <a:ext cx="2340300" cy="1656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r-HR" sz="2400" cap="none" dirty="0">
                <a:solidFill>
                  <a:schemeClr val="bg1"/>
                </a:solidFill>
              </a:rPr>
              <a:t>Juniorska hrvatska informatička olimpijada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D3BEBFB3-57B3-4147-A645-D7B790808A31}"/>
              </a:ext>
            </a:extLst>
          </p:cNvPr>
          <p:cNvSpPr txBox="1">
            <a:spLocks/>
          </p:cNvSpPr>
          <p:nvPr/>
        </p:nvSpPr>
        <p:spPr>
          <a:xfrm>
            <a:off x="3365175" y="2135123"/>
            <a:ext cx="8398200" cy="165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400" cap="none" dirty="0"/>
              <a:t>od 1995. godine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400" cap="none" dirty="0"/>
              <a:t>30-tak učenika srednjih škola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400" cap="none" dirty="0"/>
              <a:t>3-5 zadataka / 5 sati / </a:t>
            </a:r>
            <a:r>
              <a:rPr lang="it-IT" sz="2400" cap="none" dirty="0" err="1"/>
              <a:t>Python</a:t>
            </a:r>
            <a:r>
              <a:rPr lang="it-IT" sz="2400" cap="none" dirty="0"/>
              <a:t>, </a:t>
            </a:r>
            <a:r>
              <a:rPr lang="hr-HR" sz="2400" cap="none" dirty="0"/>
              <a:t>P</a:t>
            </a:r>
            <a:r>
              <a:rPr lang="it-IT" sz="2400" cap="none" dirty="0" err="1"/>
              <a:t>ascal</a:t>
            </a:r>
            <a:r>
              <a:rPr lang="it-IT" sz="2400" cap="none" dirty="0"/>
              <a:t>, C i C++</a:t>
            </a:r>
            <a:endParaRPr lang="hr-HR" sz="2400" cap="none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400" cap="none" dirty="0"/>
              <a:t>prvi korak u izboru informatičke reprezentacije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hr-HR" sz="2400" cap="none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hr-HR" sz="2400" cap="none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5683593E-C329-424F-99B9-ACFA8E68D143}"/>
              </a:ext>
            </a:extLst>
          </p:cNvPr>
          <p:cNvSpPr txBox="1">
            <a:spLocks/>
          </p:cNvSpPr>
          <p:nvPr/>
        </p:nvSpPr>
        <p:spPr>
          <a:xfrm>
            <a:off x="3365175" y="4344922"/>
            <a:ext cx="8398200" cy="165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400" cap="none" dirty="0"/>
              <a:t>od 2012. godine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2400" cap="none" dirty="0"/>
          </a:p>
        </p:txBody>
      </p:sp>
      <p:pic>
        <p:nvPicPr>
          <p:cNvPr id="10" name="Picture 9" descr="A picture containing transport, aircraft, balloon&#10;&#10;Description generated with very high confidence">
            <a:extLst>
              <a:ext uri="{FF2B5EF4-FFF2-40B4-BE49-F238E27FC236}">
                <a16:creationId xmlns:a16="http://schemas.microsoft.com/office/drawing/2014/main" id="{95948EF2-1D4F-4EE3-884D-C610C58A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855" y="4675945"/>
            <a:ext cx="1547345" cy="993954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34710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ansport, aircraft, balloon&#10;&#10;Description generated with very high confidence">
            <a:extLst>
              <a:ext uri="{FF2B5EF4-FFF2-40B4-BE49-F238E27FC236}">
                <a16:creationId xmlns:a16="http://schemas.microsoft.com/office/drawing/2014/main" id="{1974E75A-E00A-4DAD-866F-ACF4021138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877" y="2392125"/>
            <a:ext cx="1102323" cy="10111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3774" y="984738"/>
            <a:ext cx="10364451" cy="853588"/>
          </a:xfrm>
        </p:spPr>
        <p:txBody>
          <a:bodyPr>
            <a:normAutofit/>
          </a:bodyPr>
          <a:lstStyle/>
          <a:p>
            <a:r>
              <a:rPr lang="hr-HR" dirty="0"/>
              <a:t>Hrvatska informatička olimpijada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C33CC783-1E0D-4552-8763-D91C656B0B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9600" y="2135123"/>
            <a:ext cx="2340000" cy="1656000"/>
          </a:xfrm>
          <a:solidFill>
            <a:schemeClr val="bg2">
              <a:lumMod val="50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2400" cap="none" dirty="0">
                <a:solidFill>
                  <a:schemeClr val="bg1"/>
                </a:solidFill>
              </a:rPr>
              <a:t>Hrvatska informatička olimpijada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C5B43E10-21B2-4EB5-AC29-750B1FB9F688}"/>
              </a:ext>
            </a:extLst>
          </p:cNvPr>
          <p:cNvSpPr txBox="1">
            <a:spLocks/>
          </p:cNvSpPr>
          <p:nvPr/>
        </p:nvSpPr>
        <p:spPr>
          <a:xfrm>
            <a:off x="669600" y="4344922"/>
            <a:ext cx="2340300" cy="1656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r-HR" sz="2400" cap="none" dirty="0">
                <a:solidFill>
                  <a:schemeClr val="bg1"/>
                </a:solidFill>
              </a:rPr>
              <a:t>Juniorska hrvatska informatička olimpijada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D3BEBFB3-57B3-4147-A645-D7B790808A31}"/>
              </a:ext>
            </a:extLst>
          </p:cNvPr>
          <p:cNvSpPr txBox="1">
            <a:spLocks/>
          </p:cNvSpPr>
          <p:nvPr/>
        </p:nvSpPr>
        <p:spPr>
          <a:xfrm>
            <a:off x="3365175" y="2135123"/>
            <a:ext cx="8398200" cy="165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400" cap="none" dirty="0"/>
              <a:t>od 1995. godine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400" cap="none" dirty="0"/>
              <a:t>30-tak učenika srednjih škola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400" cap="none" dirty="0"/>
              <a:t>3-5 zadataka / 5 sati / </a:t>
            </a:r>
            <a:r>
              <a:rPr lang="it-IT" sz="2400" cap="none" dirty="0" err="1"/>
              <a:t>Python</a:t>
            </a:r>
            <a:r>
              <a:rPr lang="it-IT" sz="2400" cap="none" dirty="0"/>
              <a:t>, </a:t>
            </a:r>
            <a:r>
              <a:rPr lang="hr-HR" sz="2400" cap="none" dirty="0"/>
              <a:t>P</a:t>
            </a:r>
            <a:r>
              <a:rPr lang="it-IT" sz="2400" cap="none" dirty="0" err="1"/>
              <a:t>ascal</a:t>
            </a:r>
            <a:r>
              <a:rPr lang="it-IT" sz="2400" cap="none" dirty="0"/>
              <a:t>, C i C++</a:t>
            </a:r>
            <a:endParaRPr lang="hr-HR" sz="2400" cap="none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400" cap="none" dirty="0"/>
              <a:t>prvi korak u izboru informatičke reprezentacije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hr-HR" sz="2400" cap="none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hr-HR" sz="2400" cap="none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5683593E-C329-424F-99B9-ACFA8E68D143}"/>
              </a:ext>
            </a:extLst>
          </p:cNvPr>
          <p:cNvSpPr txBox="1">
            <a:spLocks/>
          </p:cNvSpPr>
          <p:nvPr/>
        </p:nvSpPr>
        <p:spPr>
          <a:xfrm>
            <a:off x="3365175" y="4344922"/>
            <a:ext cx="8398200" cy="165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400" cap="none" dirty="0"/>
              <a:t>od 2012. godine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400" cap="none" dirty="0"/>
              <a:t>15-tak učenika srednjih škola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hr-HR" sz="2400" cap="none" dirty="0"/>
          </a:p>
        </p:txBody>
      </p:sp>
      <p:pic>
        <p:nvPicPr>
          <p:cNvPr id="10" name="Picture 9" descr="A picture containing transport, aircraft, balloon&#10;&#10;Description generated with very high confidence">
            <a:extLst>
              <a:ext uri="{FF2B5EF4-FFF2-40B4-BE49-F238E27FC236}">
                <a16:creationId xmlns:a16="http://schemas.microsoft.com/office/drawing/2014/main" id="{95948EF2-1D4F-4EE3-884D-C610C58A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855" y="4675945"/>
            <a:ext cx="1547345" cy="993954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27863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ansport, aircraft, balloon&#10;&#10;Description generated with very high confidence">
            <a:extLst>
              <a:ext uri="{FF2B5EF4-FFF2-40B4-BE49-F238E27FC236}">
                <a16:creationId xmlns:a16="http://schemas.microsoft.com/office/drawing/2014/main" id="{1974E75A-E00A-4DAD-866F-ACF4021138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877" y="2392125"/>
            <a:ext cx="1102323" cy="10111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3774" y="984738"/>
            <a:ext cx="10364451" cy="853588"/>
          </a:xfrm>
        </p:spPr>
        <p:txBody>
          <a:bodyPr>
            <a:normAutofit/>
          </a:bodyPr>
          <a:lstStyle/>
          <a:p>
            <a:r>
              <a:rPr lang="hr-HR" dirty="0"/>
              <a:t>Hrvatska informatička olimpijada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C33CC783-1E0D-4552-8763-D91C656B0B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9600" y="2135123"/>
            <a:ext cx="2340000" cy="1656000"/>
          </a:xfrm>
          <a:solidFill>
            <a:schemeClr val="bg2">
              <a:lumMod val="50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2400" cap="none" dirty="0">
                <a:solidFill>
                  <a:schemeClr val="bg1"/>
                </a:solidFill>
              </a:rPr>
              <a:t>Hrvatska informatička olimpijada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C5B43E10-21B2-4EB5-AC29-750B1FB9F688}"/>
              </a:ext>
            </a:extLst>
          </p:cNvPr>
          <p:cNvSpPr txBox="1">
            <a:spLocks/>
          </p:cNvSpPr>
          <p:nvPr/>
        </p:nvSpPr>
        <p:spPr>
          <a:xfrm>
            <a:off x="669600" y="4344922"/>
            <a:ext cx="2340300" cy="1656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r-HR" sz="2400" cap="none" dirty="0">
                <a:solidFill>
                  <a:schemeClr val="bg1"/>
                </a:solidFill>
              </a:rPr>
              <a:t>Juniorska hrvatska informatička olimpijada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D3BEBFB3-57B3-4147-A645-D7B790808A31}"/>
              </a:ext>
            </a:extLst>
          </p:cNvPr>
          <p:cNvSpPr txBox="1">
            <a:spLocks/>
          </p:cNvSpPr>
          <p:nvPr/>
        </p:nvSpPr>
        <p:spPr>
          <a:xfrm>
            <a:off x="3365175" y="2135123"/>
            <a:ext cx="8398200" cy="165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400" cap="none" dirty="0"/>
              <a:t>od 1995. godine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400" cap="none" dirty="0"/>
              <a:t>30-tak učenika srednjih škola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400" cap="none" dirty="0"/>
              <a:t>3-5 zadataka / 5 sati / </a:t>
            </a:r>
            <a:r>
              <a:rPr lang="it-IT" sz="2400" cap="none" dirty="0" err="1"/>
              <a:t>Python</a:t>
            </a:r>
            <a:r>
              <a:rPr lang="it-IT" sz="2400" cap="none" dirty="0"/>
              <a:t>, </a:t>
            </a:r>
            <a:r>
              <a:rPr lang="hr-HR" sz="2400" cap="none" dirty="0"/>
              <a:t>P</a:t>
            </a:r>
            <a:r>
              <a:rPr lang="it-IT" sz="2400" cap="none" dirty="0" err="1"/>
              <a:t>ascal</a:t>
            </a:r>
            <a:r>
              <a:rPr lang="it-IT" sz="2400" cap="none" dirty="0"/>
              <a:t>, C i C++</a:t>
            </a:r>
            <a:endParaRPr lang="hr-HR" sz="2400" cap="none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400" cap="none" dirty="0"/>
              <a:t>prvi korak u izboru informatičke reprezentacije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hr-HR" sz="2400" cap="none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hr-HR" sz="2400" cap="none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5683593E-C329-424F-99B9-ACFA8E68D143}"/>
              </a:ext>
            </a:extLst>
          </p:cNvPr>
          <p:cNvSpPr txBox="1">
            <a:spLocks/>
          </p:cNvSpPr>
          <p:nvPr/>
        </p:nvSpPr>
        <p:spPr>
          <a:xfrm>
            <a:off x="3365175" y="4344922"/>
            <a:ext cx="8398200" cy="165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400" cap="none" dirty="0"/>
              <a:t>od 2012. godine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400" cap="none" dirty="0"/>
              <a:t>15-tak učenika srednjih škola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400" cap="none" dirty="0"/>
              <a:t>3-5 zadataka / 3-4 sata / </a:t>
            </a:r>
            <a:r>
              <a:rPr lang="it-IT" sz="2400" cap="none" dirty="0" err="1"/>
              <a:t>Python</a:t>
            </a:r>
            <a:r>
              <a:rPr lang="it-IT" sz="2400" cap="none" dirty="0"/>
              <a:t>, </a:t>
            </a:r>
            <a:r>
              <a:rPr lang="hr-HR" sz="2400" cap="none" dirty="0"/>
              <a:t>P</a:t>
            </a:r>
            <a:r>
              <a:rPr lang="it-IT" sz="2400" cap="none" dirty="0" err="1"/>
              <a:t>ascal</a:t>
            </a:r>
            <a:r>
              <a:rPr lang="it-IT" sz="2400" cap="none" dirty="0"/>
              <a:t>, C i C++</a:t>
            </a:r>
            <a:endParaRPr lang="hr-HR" sz="2400" cap="none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2400" cap="none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hr-HR" sz="2400" cap="none" dirty="0"/>
          </a:p>
        </p:txBody>
      </p:sp>
      <p:pic>
        <p:nvPicPr>
          <p:cNvPr id="10" name="Picture 9" descr="A picture containing transport, aircraft, balloon&#10;&#10;Description generated with very high confidence">
            <a:extLst>
              <a:ext uri="{FF2B5EF4-FFF2-40B4-BE49-F238E27FC236}">
                <a16:creationId xmlns:a16="http://schemas.microsoft.com/office/drawing/2014/main" id="{95948EF2-1D4F-4EE3-884D-C610C58A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855" y="4675945"/>
            <a:ext cx="1547345" cy="993954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93004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ansport, aircraft, balloon&#10;&#10;Description generated with very high confidence">
            <a:extLst>
              <a:ext uri="{FF2B5EF4-FFF2-40B4-BE49-F238E27FC236}">
                <a16:creationId xmlns:a16="http://schemas.microsoft.com/office/drawing/2014/main" id="{1974E75A-E00A-4DAD-866F-ACF4021138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877" y="2392125"/>
            <a:ext cx="1102323" cy="10111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3774" y="984738"/>
            <a:ext cx="10364451" cy="853588"/>
          </a:xfrm>
        </p:spPr>
        <p:txBody>
          <a:bodyPr>
            <a:normAutofit/>
          </a:bodyPr>
          <a:lstStyle/>
          <a:p>
            <a:r>
              <a:rPr lang="hr-HR" dirty="0"/>
              <a:t>Hrvatska informatička olimpijada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C33CC783-1E0D-4552-8763-D91C656B0B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9600" y="2135123"/>
            <a:ext cx="2340000" cy="1656000"/>
          </a:xfrm>
          <a:solidFill>
            <a:schemeClr val="bg2">
              <a:lumMod val="50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2400" cap="none" dirty="0">
                <a:solidFill>
                  <a:schemeClr val="bg1"/>
                </a:solidFill>
              </a:rPr>
              <a:t>Hrvatska informatička olimpijada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C5B43E10-21B2-4EB5-AC29-750B1FB9F688}"/>
              </a:ext>
            </a:extLst>
          </p:cNvPr>
          <p:cNvSpPr txBox="1">
            <a:spLocks/>
          </p:cNvSpPr>
          <p:nvPr/>
        </p:nvSpPr>
        <p:spPr>
          <a:xfrm>
            <a:off x="669600" y="4344922"/>
            <a:ext cx="2340300" cy="1656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r-HR" sz="2400" cap="none" dirty="0">
                <a:solidFill>
                  <a:schemeClr val="bg1"/>
                </a:solidFill>
              </a:rPr>
              <a:t>Juniorska hrvatska informatička olimpijada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D3BEBFB3-57B3-4147-A645-D7B790808A31}"/>
              </a:ext>
            </a:extLst>
          </p:cNvPr>
          <p:cNvSpPr txBox="1">
            <a:spLocks/>
          </p:cNvSpPr>
          <p:nvPr/>
        </p:nvSpPr>
        <p:spPr>
          <a:xfrm>
            <a:off x="3365175" y="2135123"/>
            <a:ext cx="8398200" cy="165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400" cap="none" dirty="0"/>
              <a:t>od 1995. godine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400" cap="none" dirty="0"/>
              <a:t>30-tak učenika srednjih škola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400" cap="none" dirty="0"/>
              <a:t>3-5 zadataka / 5 sati / </a:t>
            </a:r>
            <a:r>
              <a:rPr lang="it-IT" sz="2400" cap="none" dirty="0" err="1"/>
              <a:t>Python</a:t>
            </a:r>
            <a:r>
              <a:rPr lang="it-IT" sz="2400" cap="none" dirty="0"/>
              <a:t>, </a:t>
            </a:r>
            <a:r>
              <a:rPr lang="hr-HR" sz="2400" cap="none" dirty="0"/>
              <a:t>P</a:t>
            </a:r>
            <a:r>
              <a:rPr lang="it-IT" sz="2400" cap="none" dirty="0" err="1"/>
              <a:t>ascal</a:t>
            </a:r>
            <a:r>
              <a:rPr lang="it-IT" sz="2400" cap="none" dirty="0"/>
              <a:t>, C i C++</a:t>
            </a:r>
            <a:endParaRPr lang="hr-HR" sz="2400" cap="none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400" cap="none" dirty="0"/>
              <a:t>prvi korak u izboru informatičke reprezentacije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hr-HR" sz="2400" cap="none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hr-HR" sz="2400" cap="none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5683593E-C329-424F-99B9-ACFA8E68D143}"/>
              </a:ext>
            </a:extLst>
          </p:cNvPr>
          <p:cNvSpPr txBox="1">
            <a:spLocks/>
          </p:cNvSpPr>
          <p:nvPr/>
        </p:nvSpPr>
        <p:spPr>
          <a:xfrm>
            <a:off x="3365175" y="4344922"/>
            <a:ext cx="8398200" cy="165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400" cap="none" dirty="0"/>
              <a:t>od 2012. godine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400" cap="none" dirty="0"/>
              <a:t>15-tak učenika srednjih škola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400" cap="none" dirty="0"/>
              <a:t>3-5 zadataka / 3-4 sata / </a:t>
            </a:r>
            <a:r>
              <a:rPr lang="it-IT" sz="2400" cap="none" dirty="0" err="1"/>
              <a:t>Python</a:t>
            </a:r>
            <a:r>
              <a:rPr lang="it-IT" sz="2400" cap="none" dirty="0"/>
              <a:t>, </a:t>
            </a:r>
            <a:r>
              <a:rPr lang="hr-HR" sz="2400" cap="none" dirty="0"/>
              <a:t>P</a:t>
            </a:r>
            <a:r>
              <a:rPr lang="it-IT" sz="2400" cap="none" dirty="0" err="1"/>
              <a:t>ascal</a:t>
            </a:r>
            <a:r>
              <a:rPr lang="it-IT" sz="2400" cap="none" dirty="0"/>
              <a:t>, C i C++</a:t>
            </a:r>
            <a:endParaRPr lang="hr-HR" sz="2400" cap="none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400" cap="none" dirty="0"/>
              <a:t>prvi korak u izboru informatičke reprezentacije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hr-HR" sz="2400" cap="none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hr-HR" sz="2400" cap="none" dirty="0"/>
          </a:p>
        </p:txBody>
      </p:sp>
      <p:pic>
        <p:nvPicPr>
          <p:cNvPr id="10" name="Picture 9" descr="A picture containing transport, aircraft, balloon&#10;&#10;Description generated with very high confidence">
            <a:extLst>
              <a:ext uri="{FF2B5EF4-FFF2-40B4-BE49-F238E27FC236}">
                <a16:creationId xmlns:a16="http://schemas.microsoft.com/office/drawing/2014/main" id="{95948EF2-1D4F-4EE3-884D-C610C58A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855" y="4675945"/>
            <a:ext cx="1547345" cy="993954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69567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482845"/>
          </a:xfrm>
        </p:spPr>
        <p:txBody>
          <a:bodyPr/>
          <a:lstStyle/>
          <a:p>
            <a:r>
              <a:rPr lang="hr-HR" dirty="0"/>
              <a:t>Što je </a:t>
            </a:r>
            <a:r>
              <a:rPr lang="hr-HR" dirty="0" err="1"/>
              <a:t>HONI</a:t>
            </a:r>
            <a:r>
              <a:rPr lang="hr-HR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918685"/>
            <a:ext cx="10363826" cy="3424107"/>
          </a:xfrm>
        </p:spPr>
        <p:txBody>
          <a:bodyPr/>
          <a:lstStyle/>
          <a:p>
            <a:r>
              <a:rPr lang="hr-HR" dirty="0"/>
              <a:t>natjecanje u programiranju putem Interneta na koje se mogu prijaviti svi zainteresirani učenici ORGANIZIRANI U EKIPE škola ili udruga</a:t>
            </a:r>
          </a:p>
          <a:p>
            <a:r>
              <a:rPr lang="hr-HR" dirty="0"/>
              <a:t>odvija se tijekom cijele školske godine kroz sedam kola (listopad-ožujak)</a:t>
            </a:r>
          </a:p>
          <a:p>
            <a:r>
              <a:rPr lang="hr-HR" dirty="0"/>
              <a:t>3 sata / 8 zadataka / programski jezici </a:t>
            </a:r>
            <a:r>
              <a:rPr lang="hr-HR" dirty="0" err="1"/>
              <a:t>Python</a:t>
            </a:r>
            <a:r>
              <a:rPr lang="hr-HR" dirty="0"/>
              <a:t>, Pascal, C, C++ i Java</a:t>
            </a:r>
          </a:p>
          <a:p>
            <a:r>
              <a:rPr lang="hr-HR" dirty="0"/>
              <a:t>zadaci različitih težina, prikladni početnicima i novim natjecateljima, kao i onim iskusnijima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E31F2D-65ED-42AD-B484-44240EED1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045" y="259802"/>
            <a:ext cx="1780556" cy="71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7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796" y="2757361"/>
            <a:ext cx="8861181" cy="1470025"/>
          </a:xfrm>
        </p:spPr>
        <p:txBody>
          <a:bodyPr>
            <a:normAutofit/>
          </a:bodyPr>
          <a:lstStyle/>
          <a:p>
            <a:pPr algn="l"/>
            <a:r>
              <a:rPr lang="hr-HR" sz="4000" dirty="0"/>
              <a:t>Izbor i </a:t>
            </a:r>
            <a:r>
              <a:rPr lang="hr-HR" sz="4000" dirty="0" err="1"/>
              <a:t>pripremE</a:t>
            </a:r>
            <a:r>
              <a:rPr lang="hr-HR" sz="4000" dirty="0"/>
              <a:t> hrvatske informatičke </a:t>
            </a:r>
            <a:r>
              <a:rPr lang="hr-HR" sz="4000" dirty="0" err="1"/>
              <a:t>reprezentacijE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145715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6000" y="1053516"/>
            <a:ext cx="10440000" cy="648000"/>
          </a:xfrm>
        </p:spPr>
        <p:txBody>
          <a:bodyPr>
            <a:normAutofit fontScale="90000"/>
          </a:bodyPr>
          <a:lstStyle/>
          <a:p>
            <a:r>
              <a:rPr lang="hr-HR" dirty="0"/>
              <a:t>Izbor i pripreme hrvatske informatičke reprezentacije</a:t>
            </a:r>
          </a:p>
        </p:txBody>
      </p:sp>
    </p:spTree>
    <p:extLst>
      <p:ext uri="{BB962C8B-B14F-4D97-AF65-F5344CB8AC3E}">
        <p14:creationId xmlns:p14="http://schemas.microsoft.com/office/powerpoint/2010/main" val="99172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6000" y="1053516"/>
            <a:ext cx="10440000" cy="648000"/>
          </a:xfrm>
        </p:spPr>
        <p:txBody>
          <a:bodyPr>
            <a:normAutofit fontScale="90000"/>
          </a:bodyPr>
          <a:lstStyle/>
          <a:p>
            <a:r>
              <a:rPr lang="hr-HR" dirty="0"/>
              <a:t>Izbor i pripreme hrvatske informatičke reprezentacije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69600" y="1916723"/>
            <a:ext cx="10972800" cy="396533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r-HR" sz="2400" dirty="0"/>
              <a:t>Izbor reprezentacije osnovnoškolaca za nastup na e-</a:t>
            </a:r>
            <a:r>
              <a:rPr lang="hr-HR" sz="2400" dirty="0" err="1"/>
              <a:t>joi</a:t>
            </a:r>
            <a:endParaRPr lang="hr-HR" sz="2400" dirty="0"/>
          </a:p>
          <a:p>
            <a:pPr>
              <a:lnSpc>
                <a:spcPct val="100000"/>
              </a:lnSpc>
            </a:pPr>
            <a:r>
              <a:rPr lang="hr-HR" sz="2400" dirty="0"/>
              <a:t>6-8 najbolje plasiranih na JHIO</a:t>
            </a:r>
          </a:p>
          <a:p>
            <a:pPr>
              <a:lnSpc>
                <a:spcPct val="100000"/>
              </a:lnSpc>
            </a:pPr>
            <a:r>
              <a:rPr lang="hr-HR" sz="2400" dirty="0"/>
              <a:t>2 ispita / 2-3 zadatka / 4 sata</a:t>
            </a:r>
          </a:p>
          <a:p>
            <a:pPr>
              <a:lnSpc>
                <a:spcPct val="100000"/>
              </a:lnSpc>
            </a:pPr>
            <a:endParaRPr lang="hr-HR" sz="2400" dirty="0"/>
          </a:p>
          <a:p>
            <a:pPr marL="0" indent="0">
              <a:lnSpc>
                <a:spcPct val="100000"/>
              </a:lnSpc>
              <a:buNone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67383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6000" y="1053516"/>
            <a:ext cx="10440000" cy="648000"/>
          </a:xfrm>
        </p:spPr>
        <p:txBody>
          <a:bodyPr>
            <a:normAutofit fontScale="90000"/>
          </a:bodyPr>
          <a:lstStyle/>
          <a:p>
            <a:r>
              <a:rPr lang="hr-HR" dirty="0"/>
              <a:t>Izbor i pripreme hrvatske informatičke reprezentacije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69600" y="1916723"/>
            <a:ext cx="10972800" cy="396533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r-HR" sz="2400" dirty="0"/>
              <a:t>Izbor reprezentacije osnovnoškolaca za nastup na e-</a:t>
            </a:r>
            <a:r>
              <a:rPr lang="hr-HR" sz="2400" dirty="0" err="1"/>
              <a:t>joi</a:t>
            </a:r>
            <a:endParaRPr lang="hr-HR" sz="2400" dirty="0"/>
          </a:p>
          <a:p>
            <a:pPr>
              <a:lnSpc>
                <a:spcPct val="100000"/>
              </a:lnSpc>
            </a:pPr>
            <a:r>
              <a:rPr lang="hr-HR" sz="2400" dirty="0"/>
              <a:t>6-8 najbolje plasiranih na JHIO</a:t>
            </a:r>
          </a:p>
          <a:p>
            <a:pPr>
              <a:lnSpc>
                <a:spcPct val="100000"/>
              </a:lnSpc>
            </a:pPr>
            <a:r>
              <a:rPr lang="hr-HR" sz="2400" dirty="0"/>
              <a:t>2 ispita / 2-3 zadatka / 4 sata</a:t>
            </a:r>
          </a:p>
          <a:p>
            <a:pPr>
              <a:lnSpc>
                <a:spcPct val="100000"/>
              </a:lnSpc>
            </a:pPr>
            <a:endParaRPr lang="hr-HR" sz="2400" dirty="0"/>
          </a:p>
          <a:p>
            <a:pPr marL="0" indent="0">
              <a:lnSpc>
                <a:spcPct val="100000"/>
              </a:lnSpc>
              <a:buNone/>
            </a:pPr>
            <a:r>
              <a:rPr lang="hr-HR" sz="2400" dirty="0"/>
              <a:t>Izbor reprezentacije srednjoškolaca za nastup na </a:t>
            </a:r>
            <a:r>
              <a:rPr lang="hr-HR" sz="2400" dirty="0" err="1"/>
              <a:t>ioi</a:t>
            </a:r>
            <a:r>
              <a:rPr lang="hr-HR" sz="2400" dirty="0"/>
              <a:t> i </a:t>
            </a:r>
            <a:r>
              <a:rPr lang="hr-HR" sz="2400" dirty="0" err="1"/>
              <a:t>ceoi</a:t>
            </a:r>
            <a:endParaRPr lang="hr-HR" sz="2400" dirty="0"/>
          </a:p>
          <a:p>
            <a:pPr>
              <a:lnSpc>
                <a:spcPct val="100000"/>
              </a:lnSpc>
            </a:pPr>
            <a:r>
              <a:rPr lang="hr-HR" sz="2400" dirty="0"/>
              <a:t>6-10 najbolje plasiranih na HIO</a:t>
            </a:r>
          </a:p>
          <a:p>
            <a:pPr>
              <a:lnSpc>
                <a:spcPct val="100000"/>
              </a:lnSpc>
            </a:pPr>
            <a:r>
              <a:rPr lang="hr-HR" sz="2400" dirty="0"/>
              <a:t>2 ispita / 2 zadatka / 4 sata</a:t>
            </a:r>
          </a:p>
          <a:p>
            <a:pPr marL="0" indent="0">
              <a:lnSpc>
                <a:spcPct val="100000"/>
              </a:lnSpc>
              <a:buNone/>
            </a:pPr>
            <a:endParaRPr lang="hr-HR" sz="2400" dirty="0"/>
          </a:p>
          <a:p>
            <a:pPr marL="0" indent="0">
              <a:lnSpc>
                <a:spcPct val="100000"/>
              </a:lnSpc>
              <a:buNone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05996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845" y="2865268"/>
            <a:ext cx="10972800" cy="1069848"/>
          </a:xfrm>
        </p:spPr>
        <p:txBody>
          <a:bodyPr/>
          <a:lstStyle/>
          <a:p>
            <a:pPr algn="ctr"/>
            <a:r>
              <a:rPr lang="hr-HR" dirty="0"/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99606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3E13BD1-CC54-401B-B085-A5193F3C3340}"/>
              </a:ext>
            </a:extLst>
          </p:cNvPr>
          <p:cNvSpPr txBox="1">
            <a:spLocks/>
          </p:cNvSpPr>
          <p:nvPr/>
        </p:nvSpPr>
        <p:spPr>
          <a:xfrm>
            <a:off x="1028075" y="858841"/>
            <a:ext cx="10364451" cy="66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CILJEVI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C31464-5E04-4B2D-A3CC-BB681C45AFA2}"/>
              </a:ext>
            </a:extLst>
          </p:cNvPr>
          <p:cNvSpPr txBox="1">
            <a:spLocks/>
          </p:cNvSpPr>
          <p:nvPr/>
        </p:nvSpPr>
        <p:spPr>
          <a:xfrm>
            <a:off x="1028700" y="1524000"/>
            <a:ext cx="10462846" cy="2353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buNone/>
            </a:pPr>
            <a:endParaRPr lang="hr-H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F9881A-6911-4FFC-9E69-91A7B580EE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045" y="259802"/>
            <a:ext cx="1780556" cy="71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8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D44557-C150-4AA7-97B1-62E8021520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0</TotalTime>
  <Words>3165</Words>
  <Application>Microsoft Office PowerPoint</Application>
  <PresentationFormat>Widescreen</PresentationFormat>
  <Paragraphs>442</Paragraphs>
  <Slides>84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0" baseType="lpstr">
      <vt:lpstr>Arial</vt:lpstr>
      <vt:lpstr>Calibri</vt:lpstr>
      <vt:lpstr>Cambria</vt:lpstr>
      <vt:lpstr>Georgia</vt:lpstr>
      <vt:lpstr>Tw Cen MT</vt:lpstr>
      <vt:lpstr>Droplet</vt:lpstr>
      <vt:lpstr> PROGRAMI HRVATSKOG SAVEZA INFORMATIČARA</vt:lpstr>
      <vt:lpstr>Hrvatski savez informatičara (HSIN) provodi i sudjeluje u organizaciji programa:</vt:lpstr>
      <vt:lpstr> HRVATSKO OTVORENO NATJECANJE U INFORMATICI</vt:lpstr>
      <vt:lpstr>Što je HONI?</vt:lpstr>
      <vt:lpstr>Što je HONI?</vt:lpstr>
      <vt:lpstr>Što je HONI?</vt:lpstr>
      <vt:lpstr>Što je HONI?</vt:lpstr>
      <vt:lpstr>Što je HONI?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Povijest</vt:lpstr>
      <vt:lpstr>Povijest</vt:lpstr>
      <vt:lpstr>Povijest</vt:lpstr>
      <vt:lpstr>Povijest</vt:lpstr>
      <vt:lpstr>Broj natjecatelja i ekipa</vt:lpstr>
      <vt:lpstr>najava HONI u školskoj godini 2017./2018.</vt:lpstr>
      <vt:lpstr>najava HONI u školskoj godini 2017./2018.</vt:lpstr>
      <vt:lpstr>najava HONI u školskoj godini 2017./2018.</vt:lpstr>
      <vt:lpstr>najava HONI u školskoj godini 2017./2018.</vt:lpstr>
      <vt:lpstr>najava HONI u školskoj godini 2017./2018.</vt:lpstr>
      <vt:lpstr>najava HONI u školskoj godini 2017./2018.</vt:lpstr>
      <vt:lpstr>najava HONI u školskoj godini 2017./2018.</vt:lpstr>
      <vt:lpstr>COCI - Croatian Open Competition in Informatics</vt:lpstr>
      <vt:lpstr>COCI - Croatian Open Competition in Informatics</vt:lpstr>
      <vt:lpstr>COCI - Croatian Open Competition in Informatics</vt:lpstr>
      <vt:lpstr>COCI - Croatian Open Competition in Informatics</vt:lpstr>
      <vt:lpstr>COCI - Croatian Open Competition in Informatics</vt:lpstr>
      <vt:lpstr>COCI - Croatian Open Competition in Informatics</vt:lpstr>
      <vt:lpstr>Arhiva zadataka</vt:lpstr>
      <vt:lpstr> HRVATSKA LOGO LIGA</vt:lpstr>
      <vt:lpstr>Što je HLL?</vt:lpstr>
      <vt:lpstr>Što je HLL?</vt:lpstr>
      <vt:lpstr>Što je HLL?</vt:lpstr>
      <vt:lpstr>Što je HLL?</vt:lpstr>
      <vt:lpstr>Što je HLL?</vt:lpstr>
      <vt:lpstr>Što je HLL?</vt:lpstr>
      <vt:lpstr>Što je HLL?</vt:lpstr>
      <vt:lpstr>HLL U ŠKOLSKOJ GODINI 2016./2017.</vt:lpstr>
      <vt:lpstr>najava HLL u školskoj godini 2017./2018.</vt:lpstr>
      <vt:lpstr>najava HLL u školskoj godini 2017./2018.</vt:lpstr>
      <vt:lpstr>najava HLL u školskoj godini 2017./2018.</vt:lpstr>
      <vt:lpstr>najava HLL u školskoj godini 2017./2018.</vt:lpstr>
      <vt:lpstr>najava HLL u školskoj godini 2017./2018.</vt:lpstr>
      <vt:lpstr>OTVORENA SMOTRA SOFTVERSKIH RADOVA</vt:lpstr>
      <vt:lpstr>Ciljevi OSR su: </vt:lpstr>
      <vt:lpstr>Ciljevi OSR su: </vt:lpstr>
      <vt:lpstr>Ciljevi OSR su: </vt:lpstr>
      <vt:lpstr>Ciljevi OSR su: </vt:lpstr>
      <vt:lpstr>Ciljevi OSR su: </vt:lpstr>
      <vt:lpstr>Ciljevi OSR su: </vt:lpstr>
      <vt:lpstr>Ciljevi OSR su: </vt:lpstr>
      <vt:lpstr>Ciljevi OSR su: </vt:lpstr>
      <vt:lpstr>Ciljevi OSR su: </vt:lpstr>
      <vt:lpstr>Kategorije natjecatelja</vt:lpstr>
      <vt:lpstr>Kategorije natjecatelja</vt:lpstr>
      <vt:lpstr>Kategorije natjecatelja</vt:lpstr>
      <vt:lpstr>Kategorije natjecatelja</vt:lpstr>
      <vt:lpstr>Prijava radova</vt:lpstr>
      <vt:lpstr>Prijava radova</vt:lpstr>
      <vt:lpstr>Državno NATJECANJe iz INFORMATIke</vt:lpstr>
      <vt:lpstr>DRŽAVNO NATJECANJE IZ INFORMATIKE</vt:lpstr>
      <vt:lpstr>DRŽAVNO NATJECANJE IZ INFORMATIKE</vt:lpstr>
      <vt:lpstr>DRŽAVNO NATJECANJE IZ INFORMATIKE</vt:lpstr>
      <vt:lpstr>DRŽAVNO NATJECANJE IZ INFORMATIKE</vt:lpstr>
      <vt:lpstr>Hrvatska informatička olimpijada</vt:lpstr>
      <vt:lpstr>Hrvatska informatička olimpijada</vt:lpstr>
      <vt:lpstr>Hrvatska informatička olimpijada</vt:lpstr>
      <vt:lpstr>Hrvatska informatička olimpijada</vt:lpstr>
      <vt:lpstr>Hrvatska informatička olimpijada</vt:lpstr>
      <vt:lpstr>Hrvatska informatička olimpijada</vt:lpstr>
      <vt:lpstr>Hrvatska informatička olimpijada</vt:lpstr>
      <vt:lpstr>Hrvatska informatička olimpijada</vt:lpstr>
      <vt:lpstr>Hrvatska informatička olimpijada</vt:lpstr>
      <vt:lpstr>Hrvatska informatička olimpijada</vt:lpstr>
      <vt:lpstr>Hrvatska informatička olimpijada</vt:lpstr>
      <vt:lpstr>Hrvatska informatička olimpijada</vt:lpstr>
      <vt:lpstr>Izbor i pripremE hrvatske informatičke reprezentacijE</vt:lpstr>
      <vt:lpstr>Izbor i pripreme hrvatske informatičke reprezentacije</vt:lpstr>
      <vt:lpstr>Izbor i pripreme hrvatske informatičke reprezentacije</vt:lpstr>
      <vt:lpstr>Izbor i pripreme hrvatske informatičke reprezentacije</vt:lpstr>
      <vt:lpstr>Hvala na pažnji!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2015-08-27T08:15:02Z</dcterms:created>
  <dcterms:modified xsi:type="dcterms:W3CDTF">2017-10-01T21:00:41Z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TC034606049991</vt:lpwstr>
  </property>
</Properties>
</file>