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7" r:id="rId3"/>
    <p:sldId id="859" r:id="rId4"/>
    <p:sldId id="833" r:id="rId5"/>
    <p:sldId id="832" r:id="rId6"/>
    <p:sldId id="856" r:id="rId7"/>
    <p:sldId id="855" r:id="rId8"/>
    <p:sldId id="695" r:id="rId9"/>
    <p:sldId id="693" r:id="rId10"/>
    <p:sldId id="742" r:id="rId11"/>
    <p:sldId id="698" r:id="rId12"/>
    <p:sldId id="834" r:id="rId13"/>
    <p:sldId id="862" r:id="rId14"/>
    <p:sldId id="858" r:id="rId15"/>
    <p:sldId id="872" r:id="rId16"/>
    <p:sldId id="870" r:id="rId17"/>
    <p:sldId id="873" r:id="rId18"/>
    <p:sldId id="875" r:id="rId19"/>
    <p:sldId id="874" r:id="rId20"/>
    <p:sldId id="871" r:id="rId21"/>
    <p:sldId id="877" r:id="rId22"/>
    <p:sldId id="876" r:id="rId23"/>
    <p:sldId id="878" r:id="rId24"/>
    <p:sldId id="869" r:id="rId25"/>
    <p:sldId id="867" r:id="rId26"/>
    <p:sldId id="831" r:id="rId27"/>
    <p:sldId id="837" r:id="rId28"/>
    <p:sldId id="838" r:id="rId29"/>
    <p:sldId id="841" r:id="rId30"/>
    <p:sldId id="844" r:id="rId31"/>
    <p:sldId id="843" r:id="rId32"/>
    <p:sldId id="868" r:id="rId33"/>
    <p:sldId id="846" r:id="rId34"/>
    <p:sldId id="842" r:id="rId35"/>
    <p:sldId id="805" r:id="rId36"/>
    <p:sldId id="866" r:id="rId37"/>
    <p:sldId id="865" r:id="rId38"/>
    <p:sldId id="678" r:id="rId39"/>
    <p:sldId id="879" r:id="rId40"/>
    <p:sldId id="880" r:id="rId41"/>
    <p:sldId id="849" r:id="rId42"/>
    <p:sldId id="459" r:id="rId43"/>
    <p:sldId id="848" r:id="rId44"/>
    <p:sldId id="861" r:id="rId45"/>
  </p:sldIdLst>
  <p:sldSz cx="9144000" cy="6858000" type="screen4x3"/>
  <p:notesSz cx="6735763" cy="986948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4F81B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8" autoAdjust="0"/>
    <p:restoredTop sz="90052" autoAdjust="0"/>
  </p:normalViewPr>
  <p:slideViewPr>
    <p:cSldViewPr>
      <p:cViewPr varScale="1">
        <p:scale>
          <a:sx n="100" d="100"/>
          <a:sy n="100" d="100"/>
        </p:scale>
        <p:origin x="10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990000"/>
              </a:solidFill>
            </c:spPr>
            <c:extLst>
              <c:ext xmlns:c16="http://schemas.microsoft.com/office/drawing/2014/chart" uri="{C3380CC4-5D6E-409C-BE32-E72D297353CC}">
                <c16:uniqueId val="{00000001-F784-4D8A-8617-B32F12597E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Ruby</c:v>
                </c:pt>
                <c:pt idx="1">
                  <c:v>Swift</c:v>
                </c:pt>
                <c:pt idx="2">
                  <c:v>TypeScript</c:v>
                </c:pt>
                <c:pt idx="3">
                  <c:v>C</c:v>
                </c:pt>
                <c:pt idx="4">
                  <c:v>C++</c:v>
                </c:pt>
                <c:pt idx="5">
                  <c:v>PHP</c:v>
                </c:pt>
                <c:pt idx="6">
                  <c:v>Python</c:v>
                </c:pt>
                <c:pt idx="7">
                  <c:v>C#</c:v>
                </c:pt>
                <c:pt idx="8">
                  <c:v>Java</c:v>
                </c:pt>
                <c:pt idx="9">
                  <c:v>JavaScript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9.0999999999999998E-2</c:v>
                </c:pt>
                <c:pt idx="1">
                  <c:v>6.5000000000000002E-2</c:v>
                </c:pt>
                <c:pt idx="2">
                  <c:v>9.5000000000000001E-2</c:v>
                </c:pt>
                <c:pt idx="3">
                  <c:v>0.19</c:v>
                </c:pt>
                <c:pt idx="4">
                  <c:v>0.223</c:v>
                </c:pt>
                <c:pt idx="5">
                  <c:v>0.28100000000000003</c:v>
                </c:pt>
                <c:pt idx="6">
                  <c:v>0.32</c:v>
                </c:pt>
                <c:pt idx="7">
                  <c:v>0.34100000000000003</c:v>
                </c:pt>
                <c:pt idx="8">
                  <c:v>0.39700000000000002</c:v>
                </c:pt>
                <c:pt idx="9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84-4D8A-8617-B32F12597E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507072"/>
        <c:axId val="145508992"/>
        <c:axId val="0"/>
      </c:bar3DChart>
      <c:catAx>
        <c:axId val="145507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145508992"/>
        <c:crosses val="autoZero"/>
        <c:auto val="1"/>
        <c:lblAlgn val="ctr"/>
        <c:lblOffset val="100"/>
        <c:noMultiLvlLbl val="0"/>
      </c:catAx>
      <c:valAx>
        <c:axId val="14550899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sr-Latn-RS"/>
          </a:p>
        </c:txPr>
        <c:crossAx val="1455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ScratchJr</c:v>
                </c:pt>
                <c:pt idx="1">
                  <c:v>Scratch</c:v>
                </c:pt>
                <c:pt idx="2">
                  <c:v>Alice</c:v>
                </c:pt>
                <c:pt idx="3">
                  <c:v>Greenfoot</c:v>
                </c:pt>
                <c:pt idx="4">
                  <c:v>BlueJ</c:v>
                </c:pt>
                <c:pt idx="5">
                  <c:v>jGRASP</c:v>
                </c:pt>
                <c:pt idx="6">
                  <c:v>Eclipse</c:v>
                </c:pt>
                <c:pt idx="7">
                  <c:v>IntelliJ IDEA</c:v>
                </c:pt>
                <c:pt idx="8">
                  <c:v>NetBeans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11</c:v>
                </c:pt>
                <c:pt idx="3">
                  <c:v>13</c:v>
                </c:pt>
                <c:pt idx="4">
                  <c:v>15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4-4CE5-945A-D9E4E264B9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1000">
                  <a:schemeClr val="accent2"/>
                </a:gs>
                <a:gs pos="8300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ScratchJr</c:v>
                </c:pt>
                <c:pt idx="1">
                  <c:v>Scratch</c:v>
                </c:pt>
                <c:pt idx="2">
                  <c:v>Alice</c:v>
                </c:pt>
                <c:pt idx="3">
                  <c:v>Greenfoot</c:v>
                </c:pt>
                <c:pt idx="4">
                  <c:v>BlueJ</c:v>
                </c:pt>
                <c:pt idx="5">
                  <c:v>jGRASP</c:v>
                </c:pt>
                <c:pt idx="6">
                  <c:v>Eclipse</c:v>
                </c:pt>
                <c:pt idx="7">
                  <c:v>IntelliJ IDEA</c:v>
                </c:pt>
                <c:pt idx="8">
                  <c:v>NetBeans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4-4CE5-945A-D9E4E264B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58238520"/>
        <c:axId val="758235240"/>
      </c:barChart>
      <c:catAx>
        <c:axId val="75823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58235240"/>
        <c:crosses val="autoZero"/>
        <c:auto val="1"/>
        <c:lblAlgn val="ctr"/>
        <c:lblOffset val="100"/>
        <c:noMultiLvlLbl val="0"/>
      </c:catAx>
      <c:valAx>
        <c:axId val="758235240"/>
        <c:scaling>
          <c:orientation val="minMax"/>
          <c:max val="20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5823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635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63500"/>
              </a:sp3d>
            </c:spPr>
            <c:extLst>
              <c:ext xmlns:c16="http://schemas.microsoft.com/office/drawing/2014/chart" uri="{C3380CC4-5D6E-409C-BE32-E72D297353CC}">
                <c16:uniqueId val="{00000001-9AFD-4253-A1AA-1C967E2ED2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63500"/>
              </a:sp3d>
            </c:spPr>
            <c:extLst>
              <c:ext xmlns:c16="http://schemas.microsoft.com/office/drawing/2014/chart" uri="{C3380CC4-5D6E-409C-BE32-E72D297353CC}">
                <c16:uniqueId val="{00000003-9AFD-4253-A1AA-1C967E2ED2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63500"/>
              </a:sp3d>
            </c:spPr>
            <c:extLst>
              <c:ext xmlns:c16="http://schemas.microsoft.com/office/drawing/2014/chart" uri="{C3380CC4-5D6E-409C-BE32-E72D297353CC}">
                <c16:uniqueId val="{00000005-9AFD-4253-A1AA-1C967E2ED26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63500"/>
              </a:sp3d>
            </c:spPr>
            <c:extLst>
              <c:ext xmlns:c16="http://schemas.microsoft.com/office/drawing/2014/chart" uri="{C3380CC4-5D6E-409C-BE32-E72D297353CC}">
                <c16:uniqueId val="{0000000C-5FED-43C5-ABD2-591DDD050D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Java 2012</c:v>
                </c:pt>
                <c:pt idx="1">
                  <c:v>JavaCro'13</c:v>
                </c:pt>
                <c:pt idx="2">
                  <c:v>Javantura v1</c:v>
                </c:pt>
                <c:pt idx="3">
                  <c:v>JavaCro'14</c:v>
                </c:pt>
                <c:pt idx="4">
                  <c:v>Javantura v2</c:v>
                </c:pt>
                <c:pt idx="5">
                  <c:v>JavaCro'15</c:v>
                </c:pt>
                <c:pt idx="6">
                  <c:v>Javantura v3</c:v>
                </c:pt>
                <c:pt idx="7">
                  <c:v>JavaCro'16</c:v>
                </c:pt>
                <c:pt idx="8">
                  <c:v>Javantura v4</c:v>
                </c:pt>
                <c:pt idx="9">
                  <c:v>JavaCro'17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170</c:v>
                </c:pt>
                <c:pt idx="1">
                  <c:v>200</c:v>
                </c:pt>
                <c:pt idx="2">
                  <c:v>150</c:v>
                </c:pt>
                <c:pt idx="3">
                  <c:v>220</c:v>
                </c:pt>
                <c:pt idx="4">
                  <c:v>160</c:v>
                </c:pt>
                <c:pt idx="5">
                  <c:v>220</c:v>
                </c:pt>
                <c:pt idx="6">
                  <c:v>300</c:v>
                </c:pt>
                <c:pt idx="7">
                  <c:v>260</c:v>
                </c:pt>
                <c:pt idx="8">
                  <c:v>310</c:v>
                </c:pt>
                <c:pt idx="9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FD-4253-A1AA-1C967E2ED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7313536"/>
        <c:axId val="18731942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Sessions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9AFD-4253-A1AA-1C967E2ED2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9AFD-4253-A1AA-1C967E2ED2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9AFD-4253-A1AA-1C967E2ED26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5FED-43C5-ABD2-591DDD050D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Java 2012</c:v>
                </c:pt>
                <c:pt idx="1">
                  <c:v>JavaCro'13</c:v>
                </c:pt>
                <c:pt idx="2">
                  <c:v>Javantura v1</c:v>
                </c:pt>
                <c:pt idx="3">
                  <c:v>JavaCro'14</c:v>
                </c:pt>
                <c:pt idx="4">
                  <c:v>Javantura v2</c:v>
                </c:pt>
                <c:pt idx="5">
                  <c:v>JavaCro'15</c:v>
                </c:pt>
                <c:pt idx="6">
                  <c:v>Javantura v3</c:v>
                </c:pt>
                <c:pt idx="7">
                  <c:v>JavaCro'16</c:v>
                </c:pt>
                <c:pt idx="8">
                  <c:v>Javantura v4</c:v>
                </c:pt>
                <c:pt idx="9">
                  <c:v>JavaCro'17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34</c:v>
                </c:pt>
                <c:pt idx="1">
                  <c:v>50</c:v>
                </c:pt>
                <c:pt idx="2">
                  <c:v>12</c:v>
                </c:pt>
                <c:pt idx="3">
                  <c:v>50</c:v>
                </c:pt>
                <c:pt idx="4">
                  <c:v>16</c:v>
                </c:pt>
                <c:pt idx="5">
                  <c:v>46</c:v>
                </c:pt>
                <c:pt idx="6">
                  <c:v>23</c:v>
                </c:pt>
                <c:pt idx="7">
                  <c:v>56</c:v>
                </c:pt>
                <c:pt idx="8">
                  <c:v>27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FD-4253-A1AA-1C967E2ED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7323520"/>
        <c:axId val="187321344"/>
      </c:barChart>
      <c:catAx>
        <c:axId val="18731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sr-Latn-RS"/>
          </a:p>
        </c:txPr>
        <c:crossAx val="187319424"/>
        <c:crosses val="autoZero"/>
        <c:auto val="1"/>
        <c:lblAlgn val="ctr"/>
        <c:lblOffset val="100"/>
        <c:noMultiLvlLbl val="0"/>
      </c:catAx>
      <c:valAx>
        <c:axId val="187319424"/>
        <c:scaling>
          <c:orientation val="minMax"/>
          <c:max val="3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dirty="0"/>
                  <a:t>Sudionika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sr-Latn-RS"/>
          </a:p>
        </c:txPr>
        <c:crossAx val="187313536"/>
        <c:crosses val="autoZero"/>
        <c:crossBetween val="between"/>
      </c:valAx>
      <c:valAx>
        <c:axId val="187321344"/>
        <c:scaling>
          <c:orientation val="minMax"/>
          <c:max val="35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dirty="0"/>
                  <a:t>Predavanja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187323520"/>
        <c:crosses val="max"/>
        <c:crossBetween val="between"/>
      </c:valAx>
      <c:catAx>
        <c:axId val="187323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321344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06C089-6985-476A-BE81-38A9594FF014}" type="datetimeFigureOut">
              <a:rPr lang="hr-HR"/>
              <a:pPr>
                <a:defRPr/>
              </a:pPr>
              <a:t>1.10.2017.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00298D-83C2-4CD3-B3E5-F27DB1C980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159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pme.com/java-use-group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52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SiOUG</a:t>
            </a:r>
            <a:r>
              <a:rPr lang="hr-HR" dirty="0"/>
              <a:t> logo!!!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866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REFRESH</a:t>
            </a:r>
            <a:r>
              <a:rPr lang="en-US" dirty="0"/>
              <a:t> </a:t>
            </a:r>
            <a:r>
              <a:rPr lang="en-US" dirty="0" err="1"/>
              <a:t>Instantor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06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33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6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http://javarevisited.blogspot.com/2014/09/latest-OCPJP-exam-java-8-certification-oracle-java-se-8.html</a:t>
            </a:r>
          </a:p>
          <a:p>
            <a:r>
              <a:rPr lang="en-US"/>
              <a:t>http://en.wikipedia.org/wiki/Oracle_Certification_Program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97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https://technology.amis.nl/2014/10/10/javaone-2014-roadmaps-for-the-near-future-of-java/#prettyPhoto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5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http://www.tiobe.com/index.php/content/paperinfo/tpci/index.html</a:t>
            </a:r>
          </a:p>
          <a:p>
            <a:r>
              <a:rPr lang="en-US" dirty="0"/>
              <a:t>4th</a:t>
            </a:r>
            <a:r>
              <a:rPr lang="en-US" baseline="0" dirty="0"/>
              <a:t> </a:t>
            </a:r>
            <a:r>
              <a:rPr lang="en-US" dirty="0"/>
              <a:t>place Objective-C in 2015!!!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07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http://pypl.github.io/PYPL.html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PYPL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PopularitY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Programming Language Index is created by analyzing how often language tutorials are searched on Google.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a language tutorial is searched, the more popular the language is assumed to be. It is a leading indicator. The raw data comes from Google Trends.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believe in collective wisdom, the PYPL Popularity of Programming Language index can help you decide which language to study, or which one to use in a new software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33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http://data.stackexchange.com/stackoverflow/query/440749/anonymous-feedback-votes-over-time-on-a-specific-tag?tagname=java&amp;ref=survey-2016#graph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61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https://redmonk.com/sogrady/category/programming-languages/</a:t>
            </a:r>
          </a:p>
          <a:p>
            <a:r>
              <a:rPr lang="en-US" dirty="0"/>
              <a:t>http://redmonk.com/sogrady/2016/07/20/language-rankings-6-16/</a:t>
            </a:r>
          </a:p>
          <a:p>
            <a:r>
              <a:rPr lang="en-US" dirty="0"/>
              <a:t>http://redmonk.com/hist-rankings-full.html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6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http://www.bug.hr/bug/svibanj-2017/94451.aspx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3EBDF-CD52-4F2D-B34B-0C83DC8FBC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Utting</a:t>
            </a:r>
            <a:r>
              <a:rPr lang="en-US" dirty="0"/>
              <a:t>, I., Cooper, S., </a:t>
            </a:r>
            <a:r>
              <a:rPr lang="en-US" dirty="0" err="1"/>
              <a:t>Kolling</a:t>
            </a:r>
            <a:r>
              <a:rPr lang="en-US" dirty="0"/>
              <a:t>, M., Maloney, J., and Resnick, M. 2010. Alice, </a:t>
            </a:r>
            <a:r>
              <a:rPr lang="en-US" dirty="0" err="1"/>
              <a:t>greenfoot</a:t>
            </a:r>
            <a:r>
              <a:rPr lang="en-US" dirty="0"/>
              <a:t> and scratch – A discussion. ACM Trans. </a:t>
            </a:r>
            <a:r>
              <a:rPr lang="en-US" dirty="0" err="1"/>
              <a:t>Comput</a:t>
            </a:r>
            <a:r>
              <a:rPr lang="en-US" dirty="0"/>
              <a:t>. Educ. 10, 4, Article 17 (November 2010), 11 pages. DOI = 10.1145/1868358.1868364. http://doi.acm.org/10.1145/1868358.1868364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87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http://mapme.com/java-use-groups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510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2592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C5FA210-85FF-42B6-B193-7C89486AA4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0080B40-4A0E-468D-8404-CF23E826D0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8599162-81EA-48FA-9C56-AC5D7ED05C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129A-1805-4379-8DAD-14F35AD4DCD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47D5-3219-4D3F-94CA-16A082B8EC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2C64-5BE8-4521-8A96-FA896DB470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0477-039F-4930-963C-860E89016D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D3DF-F7F4-45CC-A7F3-5B59096E9D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853F-33A4-4F3A-B847-A5CE8BE8A3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9F9B-97F2-48D1-8ED6-84E34EFD06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F1BB-4045-471B-9362-96C51D50BB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993CF71-B453-4290-B3C1-C3F90AC08F9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E9E6-BDD0-4C7C-A601-51A943AAB3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D573-9B19-44BA-BBB1-62633EC66A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7862-7666-428D-B2C3-87CD2859B6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76873"/>
            <a:ext cx="7772400" cy="1362075"/>
          </a:xfrm>
        </p:spPr>
        <p:txBody>
          <a:bodyPr anchor="t"/>
          <a:lstStyle>
            <a:lvl1pPr algn="l">
              <a:defRPr sz="4400" b="1" cap="none" baseline="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645024"/>
            <a:ext cx="7772400" cy="2592288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588BA0F-A3CC-49CA-BC42-A81293D86D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24075" y="1412877"/>
            <a:ext cx="6769100" cy="71439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50000">
                <a:srgbClr val="9900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244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244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0D473A3-F6BE-46F0-B231-724D656C437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245868" cy="402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060848"/>
            <a:ext cx="4245868" cy="42484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14" y="1628800"/>
            <a:ext cx="4247455" cy="402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060848"/>
            <a:ext cx="4247455" cy="42484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C172484-F5D2-4A7D-BF4A-CE3F27EB75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5CD37E-07E3-458E-8791-A641E14FEE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0998036-A301-4F15-B56F-B782B5AA78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E485411-43E9-447E-8FDE-A476D27CB1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F980F17-B808-4282-9DA3-9B59221C1A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274637"/>
            <a:ext cx="676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22599"/>
            <a:ext cx="8642350" cy="468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25" y="6381754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8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7" y="6381754"/>
            <a:ext cx="6624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8" y="6376990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B40FB-CC13-4087-8159-39A5216CBDA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1031" name="Picture 2" descr="C:\Data\Job\HUJAK - CroJUA\Slike\HUJAK Duke 877x965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" y="116633"/>
            <a:ext cx="1367706" cy="15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24075" y="1412877"/>
            <a:ext cx="6769100" cy="71439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50000">
                <a:srgbClr val="9900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/>
  <p:txStyles>
    <p:titleStyle>
      <a:lvl1pPr algn="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5614E-9BB6-467B-B4E6-1FF0A0C518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redmonk.com/sogrady/2017/06/08/language-rankings-6-17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hyperlink" Target="https://scratch.mit.edu/" TargetMode="External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hyperlink" Target="http://www.greenfoot.org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www.alice.org/" TargetMode="Externa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image" Target="../media/image62.jpeg"/><Relationship Id="rId18" Type="http://schemas.openxmlformats.org/officeDocument/2006/relationships/image" Target="../media/image67.gif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gif"/><Relationship Id="rId17" Type="http://schemas.openxmlformats.org/officeDocument/2006/relationships/image" Target="../media/image66.gi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gif"/><Relationship Id="rId19" Type="http://schemas.openxmlformats.org/officeDocument/2006/relationships/image" Target="../media/image68.gif"/><Relationship Id="rId4" Type="http://schemas.openxmlformats.org/officeDocument/2006/relationships/image" Target="../media/image53.png"/><Relationship Id="rId9" Type="http://schemas.openxmlformats.org/officeDocument/2006/relationships/image" Target="../media/image58.gif"/><Relationship Id="rId1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jpeg"/><Relationship Id="rId18" Type="http://schemas.openxmlformats.org/officeDocument/2006/relationships/image" Target="../media/image85.jpe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42" Type="http://schemas.openxmlformats.org/officeDocument/2006/relationships/image" Target="../media/image109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3.jpe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gif"/><Relationship Id="rId45" Type="http://schemas.openxmlformats.org/officeDocument/2006/relationships/image" Target="../media/image112.png"/><Relationship Id="rId5" Type="http://schemas.openxmlformats.org/officeDocument/2006/relationships/image" Target="../media/image72.png"/><Relationship Id="rId15" Type="http://schemas.openxmlformats.org/officeDocument/2006/relationships/image" Target="../media/image82.jpeg"/><Relationship Id="rId23" Type="http://schemas.openxmlformats.org/officeDocument/2006/relationships/image" Target="../media/image90.jpe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4" Type="http://schemas.openxmlformats.org/officeDocument/2006/relationships/image" Target="../media/image111.gif"/><Relationship Id="rId4" Type="http://schemas.openxmlformats.org/officeDocument/2006/relationships/image" Target="../media/image71.jpeg"/><Relationship Id="rId9" Type="http://schemas.openxmlformats.org/officeDocument/2006/relationships/image" Target="../media/image76.png"/><Relationship Id="rId14" Type="http://schemas.openxmlformats.org/officeDocument/2006/relationships/image" Target="../media/image81.jpeg"/><Relationship Id="rId22" Type="http://schemas.openxmlformats.org/officeDocument/2006/relationships/image" Target="../media/image89.png"/><Relationship Id="rId27" Type="http://schemas.openxmlformats.org/officeDocument/2006/relationships/image" Target="../media/image94.jpeg"/><Relationship Id="rId30" Type="http://schemas.openxmlformats.org/officeDocument/2006/relationships/image" Target="../media/image97.jpeg"/><Relationship Id="rId35" Type="http://schemas.openxmlformats.org/officeDocument/2006/relationships/image" Target="../media/image102.png"/><Relationship Id="rId43" Type="http://schemas.openxmlformats.org/officeDocument/2006/relationships/image" Target="../media/image110.gif"/><Relationship Id="rId8" Type="http://schemas.openxmlformats.org/officeDocument/2006/relationships/image" Target="../media/image75.png"/><Relationship Id="rId3" Type="http://schemas.openxmlformats.org/officeDocument/2006/relationships/image" Target="../media/image70.gif"/><Relationship Id="rId12" Type="http://schemas.openxmlformats.org/officeDocument/2006/relationships/image" Target="../media/image79.png"/><Relationship Id="rId17" Type="http://schemas.openxmlformats.org/officeDocument/2006/relationships/image" Target="../media/image84.jpe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gif"/><Relationship Id="rId46" Type="http://schemas.openxmlformats.org/officeDocument/2006/relationships/image" Target="../media/image113.jpeg"/><Relationship Id="rId20" Type="http://schemas.openxmlformats.org/officeDocument/2006/relationships/image" Target="../media/image87.png"/><Relationship Id="rId41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image" Target="../media/image6.png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jpeg"/><Relationship Id="rId4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ob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pl.github.i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insights.stackoverflow.com/survey/2017#technolog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3340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3"/>
          <p:cNvSpPr>
            <a:spLocks noGrp="1"/>
          </p:cNvSpPr>
          <p:nvPr>
            <p:ph idx="4294967295"/>
          </p:nvPr>
        </p:nvSpPr>
        <p:spPr>
          <a:xfrm>
            <a:off x="5292086" y="4653136"/>
            <a:ext cx="3457575" cy="1872208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hr-HR" sz="5400" b="1" dirty="0"/>
              <a:t>HUJAK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hr-HR" sz="2000" b="1" dirty="0">
                <a:solidFill>
                  <a:srgbClr val="800000"/>
                </a:solidFill>
              </a:rPr>
              <a:t>Hrvatska udruga Java korisnika</a:t>
            </a:r>
            <a:endParaRPr lang="en-US" sz="2000" b="1" dirty="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sz="2000" b="1" dirty="0"/>
              <a:t>Croatian Java User Association</a:t>
            </a:r>
            <a:endParaRPr lang="hr-HR" sz="2000" b="1" dirty="0"/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sz="2000" dirty="0"/>
              <a:t>www.</a:t>
            </a:r>
            <a:r>
              <a:rPr lang="en-US" sz="2000" dirty="0">
                <a:solidFill>
                  <a:srgbClr val="800000"/>
                </a:solidFill>
              </a:rPr>
              <a:t>hujak</a:t>
            </a:r>
            <a:r>
              <a:rPr lang="en-US" sz="2000" dirty="0"/>
              <a:t>.hr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2926" y="3573016"/>
            <a:ext cx="314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dr. sc. Branko Mihaljević</a:t>
            </a:r>
          </a:p>
          <a:p>
            <a:pPr algn="ctr"/>
            <a:r>
              <a:rPr lang="en-US" b="1" dirty="0"/>
              <a:t>Aleksander Radovan</a:t>
            </a:r>
            <a:endParaRPr lang="hr-HR" b="1" dirty="0"/>
          </a:p>
        </p:txBody>
      </p:sp>
      <p:sp>
        <p:nvSpPr>
          <p:cNvPr id="6" name="Rectangle 5"/>
          <p:cNvSpPr/>
          <p:nvPr/>
        </p:nvSpPr>
        <p:spPr>
          <a:xfrm>
            <a:off x="4355976" y="67209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Edukacija vezana uz </a:t>
            </a:r>
            <a:br>
              <a:rPr lang="hr-HR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r-HR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programski jezik </a:t>
            </a:r>
          </a:p>
          <a:p>
            <a:pPr algn="ctr"/>
            <a:r>
              <a:rPr lang="hr-HR" sz="40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 </a:t>
            </a:r>
          </a:p>
        </p:txBody>
      </p:sp>
      <p:sp>
        <p:nvSpPr>
          <p:cNvPr id="7" name="AutoShape 2" descr="Slikovni rezultat za cuc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Slikovni rezultat za cuc 201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2C86E-DF8E-4559-9DF0-9A5C3F14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E44EE-4E6D-4EFC-BE4F-7A9A73E3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39F9B-97F2-48D1-8ED6-84E34EFD06F9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2A2616-DE65-4E62-8EF0-CCD82DA2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grady-media.redmonk.com/sogrady/files/2017/06/lang.rank_.617.wm_.png">
            <a:extLst>
              <a:ext uri="{FF2B5EF4-FFF2-40B4-BE49-F238E27FC236}">
                <a16:creationId xmlns:a16="http://schemas.microsoft.com/office/drawing/2014/main" id="{6F858610-73E5-4159-AFF1-478AFE85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81243"/>
            <a:ext cx="5351920" cy="47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489527" cy="11430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GitHub </a:t>
            </a:r>
            <a:r>
              <a:rPr lang="en-US" dirty="0"/>
              <a:t>&amp; </a:t>
            </a:r>
            <a:r>
              <a:rPr lang="en-US" dirty="0">
                <a:solidFill>
                  <a:srgbClr val="800000"/>
                </a:solidFill>
              </a:rPr>
              <a:t>Stack Overflow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86532" y="1844825"/>
            <a:ext cx="1033940" cy="360040"/>
          </a:xfrm>
          <a:prstGeom prst="ellipse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90860" y="2463921"/>
            <a:ext cx="809532" cy="36004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48269" y="2775629"/>
            <a:ext cx="864097" cy="376099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>
                <a:solidFill>
                  <a:prstClr val="black"/>
                </a:solidFill>
              </a:rPr>
              <a:t>Izvor</a:t>
            </a:r>
            <a:r>
              <a:rPr lang="en-US" sz="800" dirty="0">
                <a:solidFill>
                  <a:prstClr val="black"/>
                </a:solidFill>
              </a:rPr>
              <a:t>: The </a:t>
            </a:r>
            <a:r>
              <a:rPr lang="en-US" sz="800" dirty="0" err="1">
                <a:solidFill>
                  <a:prstClr val="black"/>
                </a:solidFill>
              </a:rPr>
              <a:t>RedMonk</a:t>
            </a:r>
            <a:r>
              <a:rPr lang="en-US" sz="800" dirty="0">
                <a:solidFill>
                  <a:prstClr val="black"/>
                </a:solidFill>
              </a:rPr>
              <a:t> Programming Language Rankings, </a:t>
            </a:r>
            <a:r>
              <a:rPr lang="en-US" sz="800" dirty="0" err="1">
                <a:solidFill>
                  <a:prstClr val="black"/>
                </a:solidFill>
              </a:rPr>
              <a:t>RedMonk</a:t>
            </a:r>
            <a:r>
              <a:rPr lang="en-US" sz="800" dirty="0">
                <a:solidFill>
                  <a:prstClr val="black"/>
                </a:solidFill>
              </a:rPr>
              <a:t>, </a:t>
            </a:r>
            <a:r>
              <a:rPr lang="hr-HR" sz="800" dirty="0">
                <a:solidFill>
                  <a:prstClr val="black"/>
                </a:solidFill>
              </a:rPr>
              <a:t>lipanj </a:t>
            </a:r>
            <a:r>
              <a:rPr lang="en-US" sz="800" dirty="0">
                <a:solidFill>
                  <a:prstClr val="black"/>
                </a:solidFill>
              </a:rPr>
              <a:t>201</a:t>
            </a:r>
            <a:r>
              <a:rPr lang="hr-HR" sz="800" dirty="0">
                <a:solidFill>
                  <a:prstClr val="black"/>
                </a:solidFill>
              </a:rPr>
              <a:t>7</a:t>
            </a:r>
            <a:r>
              <a:rPr lang="en-US" sz="800" dirty="0">
                <a:solidFill>
                  <a:prstClr val="black"/>
                </a:solidFill>
              </a:rPr>
              <a:t>, </a:t>
            </a:r>
            <a:r>
              <a:rPr lang="en-US" sz="800" dirty="0">
                <a:hlinkClick r:id="rId4"/>
              </a:rPr>
              <a:t>redmonk.com/sogrady/2017/06/08/language-rankings-6-17/</a:t>
            </a:r>
            <a:r>
              <a:rPr lang="hr-HR" sz="800" dirty="0"/>
              <a:t> </a:t>
            </a:r>
            <a:endParaRPr lang="en-US" sz="800" dirty="0"/>
          </a:p>
        </p:txBody>
      </p:sp>
      <p:pic>
        <p:nvPicPr>
          <p:cNvPr id="20485" name="Picture 5" descr="Slikovni rezultat za redmo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6601"/>
            <a:ext cx="1666624" cy="5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likovni rezultat za githu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81951"/>
            <a:ext cx="1302912" cy="10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likovni rezultat za stack overf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87" y="1691556"/>
            <a:ext cx="1584176" cy="5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463" y="2310399"/>
            <a:ext cx="2606766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1. </a:t>
            </a:r>
            <a:r>
              <a:rPr lang="en-US" sz="2400" b="1" dirty="0">
                <a:solidFill>
                  <a:prstClr val="black"/>
                </a:solidFill>
              </a:rPr>
              <a:t>JavaScript</a:t>
            </a:r>
          </a:p>
          <a:p>
            <a:r>
              <a:rPr lang="en-US" sz="2400" dirty="0">
                <a:solidFill>
                  <a:srgbClr val="800000"/>
                </a:solidFill>
              </a:rPr>
              <a:t>2. </a:t>
            </a:r>
            <a:r>
              <a:rPr lang="en-US" sz="2400" b="1" dirty="0">
                <a:solidFill>
                  <a:srgbClr val="800000"/>
                </a:solidFill>
              </a:rPr>
              <a:t>Java</a:t>
            </a:r>
          </a:p>
          <a:p>
            <a:r>
              <a:rPr lang="en-US" sz="2400" dirty="0">
                <a:solidFill>
                  <a:prstClr val="black"/>
                </a:solidFill>
              </a:rPr>
              <a:t>3. </a:t>
            </a:r>
            <a:r>
              <a:rPr lang="hr-HR" sz="2400" b="1" dirty="0">
                <a:solidFill>
                  <a:prstClr val="black"/>
                </a:solidFill>
              </a:rPr>
              <a:t>Python</a:t>
            </a:r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4. </a:t>
            </a:r>
            <a:r>
              <a:rPr lang="hr-HR" sz="2400" b="1" dirty="0">
                <a:solidFill>
                  <a:prstClr val="black"/>
                </a:solidFill>
              </a:rPr>
              <a:t>PHP</a:t>
            </a:r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5. </a:t>
            </a:r>
            <a:r>
              <a:rPr lang="en-US" sz="2400" b="1" dirty="0">
                <a:solidFill>
                  <a:prstClr val="black"/>
                </a:solidFill>
              </a:rPr>
              <a:t>C#</a:t>
            </a:r>
            <a:endParaRPr lang="hr-HR" sz="2400" b="1" dirty="0">
              <a:solidFill>
                <a:prstClr val="black"/>
              </a:solidFill>
            </a:endParaRPr>
          </a:p>
          <a:p>
            <a:r>
              <a:rPr lang="hr-HR" sz="2400" dirty="0">
                <a:solidFill>
                  <a:prstClr val="black"/>
                </a:solidFill>
              </a:rPr>
              <a:t>6. </a:t>
            </a:r>
            <a:r>
              <a:rPr lang="en-US" sz="2400" b="1" dirty="0">
                <a:solidFill>
                  <a:prstClr val="black"/>
                </a:solidFill>
              </a:rPr>
              <a:t>C++</a:t>
            </a:r>
          </a:p>
          <a:p>
            <a:r>
              <a:rPr lang="hr-HR" sz="2400" dirty="0">
                <a:solidFill>
                  <a:prstClr val="black"/>
                </a:solidFill>
              </a:rPr>
              <a:t>7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b="1" dirty="0">
                <a:solidFill>
                  <a:prstClr val="black"/>
                </a:solidFill>
              </a:rPr>
              <a:t>CSS</a:t>
            </a:r>
            <a:endParaRPr lang="hr-HR" sz="2400" b="1" dirty="0">
              <a:solidFill>
                <a:prstClr val="black"/>
              </a:solidFill>
            </a:endParaRPr>
          </a:p>
          <a:p>
            <a:r>
              <a:rPr lang="hr-HR" sz="2400" dirty="0">
                <a:solidFill>
                  <a:prstClr val="black"/>
                </a:solidFill>
              </a:rPr>
              <a:t>8. </a:t>
            </a:r>
            <a:r>
              <a:rPr lang="hr-HR" sz="2400" b="1" dirty="0">
                <a:solidFill>
                  <a:prstClr val="black"/>
                </a:solidFill>
              </a:rPr>
              <a:t>Ruby</a:t>
            </a:r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9. </a:t>
            </a:r>
            <a:r>
              <a:rPr lang="en-US" sz="2400" b="1" dirty="0">
                <a:solidFill>
                  <a:prstClr val="black"/>
                </a:solidFill>
              </a:rPr>
              <a:t>C</a:t>
            </a:r>
          </a:p>
          <a:p>
            <a:r>
              <a:rPr lang="en-US" sz="2400" dirty="0">
                <a:solidFill>
                  <a:prstClr val="black"/>
                </a:solidFill>
              </a:rPr>
              <a:t>10. </a:t>
            </a:r>
            <a:r>
              <a:rPr lang="en-US" sz="2400" b="1" dirty="0">
                <a:solidFill>
                  <a:prstClr val="black"/>
                </a:solidFill>
              </a:rPr>
              <a:t>Objective-C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24197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hr-HR" dirty="0"/>
              <a:t>u </a:t>
            </a:r>
            <a:r>
              <a:rPr lang="hr-HR" dirty="0">
                <a:solidFill>
                  <a:srgbClr val="800000"/>
                </a:solidFill>
              </a:rPr>
              <a:t>Hrvatskoj</a:t>
            </a:r>
            <a:r>
              <a:rPr lang="hr-HR" dirty="0"/>
              <a:t>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902745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>
                <a:solidFill>
                  <a:srgbClr val="800000"/>
                </a:solidFill>
              </a:rPr>
              <a:t>Vrlo popularan jezik/platforma </a:t>
            </a:r>
            <a:r>
              <a:rPr lang="hr-HR" b="1" dirty="0">
                <a:solidFill>
                  <a:srgbClr val="80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hr-HR" dirty="0"/>
              <a:t>Danas praktički na svim studijskim programima </a:t>
            </a:r>
            <a:r>
              <a:rPr lang="hr-HR" b="1" dirty="0"/>
              <a:t>računarstva</a:t>
            </a:r>
            <a:r>
              <a:rPr lang="hr-HR" dirty="0"/>
              <a:t> i </a:t>
            </a:r>
            <a:r>
              <a:rPr lang="hr-HR" b="1" dirty="0"/>
              <a:t>informatike</a:t>
            </a:r>
            <a:r>
              <a:rPr lang="hr-HR" dirty="0"/>
              <a:t> </a:t>
            </a:r>
            <a:r>
              <a:rPr lang="hr-HR" b="1" dirty="0">
                <a:solidFill>
                  <a:srgbClr val="800000"/>
                </a:solidFill>
              </a:rPr>
              <a:t>visokih škola, veleučilišta i sveučilišta</a:t>
            </a:r>
            <a:r>
              <a:rPr lang="hr-HR" dirty="0"/>
              <a:t> u Hrvatskoj</a:t>
            </a:r>
          </a:p>
          <a:p>
            <a:pPr lvl="1"/>
            <a:r>
              <a:rPr lang="hr-HR" dirty="0"/>
              <a:t>U skladu s praksom </a:t>
            </a:r>
            <a:r>
              <a:rPr lang="hr-HR" b="1" dirty="0"/>
              <a:t>uvodnih predmeta programiranja </a:t>
            </a:r>
            <a:r>
              <a:rPr lang="hr-HR" dirty="0"/>
              <a:t>studija računarstva </a:t>
            </a:r>
            <a:r>
              <a:rPr lang="hr-HR" b="1" dirty="0">
                <a:solidFill>
                  <a:srgbClr val="800000"/>
                </a:solidFill>
              </a:rPr>
              <a:t>najpoznatijih sveučilišta u SAD-u</a:t>
            </a:r>
            <a:endParaRPr lang="en-US" b="1" dirty="0">
              <a:solidFill>
                <a:srgbClr val="800000"/>
              </a:solidFill>
            </a:endParaRPr>
          </a:p>
          <a:p>
            <a:r>
              <a:rPr lang="hr-HR" b="1" dirty="0"/>
              <a:t>Srednje škole</a:t>
            </a:r>
            <a:r>
              <a:rPr lang="en-US" dirty="0"/>
              <a:t>?</a:t>
            </a:r>
            <a:endParaRPr lang="hr-HR" dirty="0"/>
          </a:p>
          <a:p>
            <a:pPr lvl="1"/>
            <a:r>
              <a:rPr lang="hr-HR" dirty="0"/>
              <a:t>Nešto kompleksnija i zahtjevnija provedba, ali moguća</a:t>
            </a:r>
            <a:endParaRPr lang="en-US" dirty="0"/>
          </a:p>
          <a:p>
            <a:pPr lvl="1"/>
            <a:r>
              <a:rPr lang="hr-HR" dirty="0"/>
              <a:t>Primjer: </a:t>
            </a:r>
            <a:r>
              <a:rPr lang="en-US" b="1" dirty="0" err="1"/>
              <a:t>Eksperimentalni</a:t>
            </a:r>
            <a:r>
              <a:rPr lang="en-US" b="1" dirty="0"/>
              <a:t> </a:t>
            </a:r>
            <a:r>
              <a:rPr lang="hr-HR" b="1" dirty="0"/>
              <a:t>strukovni kurikulum </a:t>
            </a:r>
            <a:r>
              <a:rPr lang="hr-HR" dirty="0"/>
              <a:t>za kvalifikaciju </a:t>
            </a:r>
            <a:r>
              <a:rPr lang="hr-HR" b="1" dirty="0"/>
              <a:t>Tehničar za računalstvo</a:t>
            </a:r>
            <a:endParaRPr lang="en-US" b="1" dirty="0"/>
          </a:p>
          <a:p>
            <a:r>
              <a:rPr lang="hr-HR" b="1" dirty="0"/>
              <a:t>Osnovne škole</a:t>
            </a:r>
            <a:r>
              <a:rPr lang="hr-HR" dirty="0"/>
              <a:t>?</a:t>
            </a:r>
          </a:p>
          <a:p>
            <a:pPr lvl="1"/>
            <a:r>
              <a:rPr lang="hr-HR" dirty="0"/>
              <a:t>Potencijalno krenuti s </a:t>
            </a:r>
            <a:r>
              <a:rPr lang="hr-HR" b="1" dirty="0"/>
              <a:t>osnovama</a:t>
            </a:r>
            <a:r>
              <a:rPr lang="hr-HR" dirty="0"/>
              <a:t> programiranja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11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27956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EA2E-D6ED-4A71-9EF6-C1B70B4E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7"/>
            <a:ext cx="7489527" cy="1143000"/>
          </a:xfrm>
        </p:spPr>
        <p:txBody>
          <a:bodyPr/>
          <a:lstStyle/>
          <a:p>
            <a:r>
              <a:rPr lang="hr-HR" dirty="0"/>
              <a:t>Računarstvo i informatika u RH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58784-A474-491D-969A-642D49974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Gdje studirati </a:t>
            </a:r>
            <a:r>
              <a:rPr lang="hr-HR" b="1" dirty="0"/>
              <a:t>računarstvo</a:t>
            </a:r>
            <a:r>
              <a:rPr lang="hr-HR" dirty="0"/>
              <a:t> i </a:t>
            </a:r>
            <a:r>
              <a:rPr lang="hr-HR" b="1" dirty="0"/>
              <a:t>informatiku</a:t>
            </a:r>
            <a:r>
              <a:rPr lang="hr-HR" dirty="0"/>
              <a:t> u Hrvatskoj?</a:t>
            </a:r>
          </a:p>
          <a:p>
            <a:pPr lvl="1"/>
            <a:r>
              <a:rPr lang="hr-HR" b="1" dirty="0"/>
              <a:t>15+ gradova</a:t>
            </a:r>
            <a:r>
              <a:rPr lang="hr-HR" dirty="0"/>
              <a:t>: Čakovec, Dubrovnik, Krapina, Križevci, Osijek, Pula, Rijeka, Sisak, Split, Šibenik, Varaždin, Velika Gorica, Zabok, Zagreb, Zaprešić</a:t>
            </a:r>
          </a:p>
          <a:p>
            <a:r>
              <a:rPr lang="hr-HR" b="1" dirty="0"/>
              <a:t>33+ obrazovne institucije</a:t>
            </a:r>
            <a:r>
              <a:rPr lang="hr-HR" dirty="0"/>
              <a:t>, uključivo:</a:t>
            </a:r>
          </a:p>
          <a:p>
            <a:pPr lvl="1"/>
            <a:r>
              <a:rPr lang="hr-HR" dirty="0"/>
              <a:t>6 javnih sveučilišta</a:t>
            </a:r>
          </a:p>
          <a:p>
            <a:pPr lvl="1"/>
            <a:r>
              <a:rPr lang="hr-HR" dirty="0"/>
              <a:t>13 privatnih visokih škola</a:t>
            </a:r>
          </a:p>
          <a:p>
            <a:r>
              <a:rPr lang="hr-HR" b="1" dirty="0"/>
              <a:t>80+ obrazovnih programa</a:t>
            </a:r>
          </a:p>
          <a:p>
            <a:pPr lvl="1"/>
            <a:r>
              <a:rPr lang="hr-HR" dirty="0"/>
              <a:t>Dodiplomskih (3-4 godine)</a:t>
            </a:r>
          </a:p>
          <a:p>
            <a:pPr lvl="1"/>
            <a:r>
              <a:rPr lang="hr-HR" dirty="0"/>
              <a:t>Diplomskih (1-2 godine)</a:t>
            </a:r>
          </a:p>
          <a:p>
            <a:pPr lvl="1"/>
            <a:r>
              <a:rPr lang="hr-HR" dirty="0"/>
              <a:t>Poslijediplomskih</a:t>
            </a:r>
          </a:p>
          <a:p>
            <a:pPr lvl="1"/>
            <a:r>
              <a:rPr lang="hr-HR" dirty="0"/>
              <a:t>Specijalističkih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F1B8B-ED8E-4E5C-8871-8D37F69C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44DCB-459A-4455-A21E-E10E1255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64119C-2107-49A5-ACEE-0A01C9E29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2765705"/>
            <a:ext cx="3810000" cy="371129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93176-CEC8-4C54-987F-8A0C95CE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23939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</a:t>
            </a:r>
            <a:r>
              <a:rPr lang="hr-HR" dirty="0">
                <a:solidFill>
                  <a:srgbClr val="800000"/>
                </a:solidFill>
              </a:rPr>
              <a:t>započeti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Scratch</a:t>
            </a:r>
            <a:r>
              <a:rPr lang="hr-HR" dirty="0"/>
              <a:t> (7-16 g.) i </a:t>
            </a:r>
            <a:r>
              <a:rPr lang="hr-HR" b="1" dirty="0" err="1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ScratchJr</a:t>
            </a:r>
            <a:r>
              <a:rPr lang="hr-HR" b="1" dirty="0">
                <a:solidFill>
                  <a:srgbClr val="800000"/>
                </a:solidFill>
              </a:rPr>
              <a:t> </a:t>
            </a:r>
            <a:r>
              <a:rPr lang="hr-HR" dirty="0"/>
              <a:t>(5-7 g.)</a:t>
            </a:r>
          </a:p>
          <a:p>
            <a:pPr lvl="1"/>
            <a:r>
              <a:rPr lang="hr-HR" dirty="0">
                <a:hlinkClick r:id="rId3"/>
              </a:rPr>
              <a:t>scratch.mit.edu</a:t>
            </a:r>
            <a:r>
              <a:rPr lang="hr-HR" dirty="0"/>
              <a:t>, MIT </a:t>
            </a:r>
            <a:r>
              <a:rPr lang="hr-HR" dirty="0" err="1"/>
              <a:t>Media</a:t>
            </a:r>
            <a:r>
              <a:rPr lang="hr-HR" dirty="0"/>
              <a:t> </a:t>
            </a:r>
            <a:r>
              <a:rPr lang="hr-HR" dirty="0" err="1"/>
              <a:t>Lab</a:t>
            </a:r>
            <a:endParaRPr lang="hr-HR" dirty="0"/>
          </a:p>
          <a:p>
            <a:r>
              <a:rPr lang="en-US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Alice</a:t>
            </a:r>
            <a:r>
              <a:rPr lang="hr-HR" dirty="0"/>
              <a:t> (11-18 g.)</a:t>
            </a:r>
          </a:p>
          <a:p>
            <a:pPr lvl="1"/>
            <a:r>
              <a:rPr lang="en-US" dirty="0">
                <a:hlinkClick r:id="rId4"/>
              </a:rPr>
              <a:t>www.alice.org</a:t>
            </a:r>
            <a:r>
              <a:rPr lang="hr-HR" dirty="0"/>
              <a:t>, </a:t>
            </a:r>
            <a:r>
              <a:rPr lang="hr-HR" dirty="0" err="1"/>
              <a:t>Carnegie</a:t>
            </a:r>
            <a:r>
              <a:rPr lang="hr-HR" dirty="0"/>
              <a:t> </a:t>
            </a:r>
            <a:r>
              <a:rPr lang="hr-HR" dirty="0" err="1"/>
              <a:t>Mellon</a:t>
            </a:r>
            <a:r>
              <a:rPr lang="hr-HR" dirty="0"/>
              <a:t> </a:t>
            </a:r>
            <a:r>
              <a:rPr lang="hr-HR" dirty="0" err="1"/>
              <a:t>University</a:t>
            </a:r>
            <a:endParaRPr lang="hr-HR" dirty="0"/>
          </a:p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Greenfoot</a:t>
            </a:r>
            <a:r>
              <a:rPr lang="hr-HR" dirty="0"/>
              <a:t> (13-20+ g.)</a:t>
            </a:r>
          </a:p>
          <a:p>
            <a:pPr lvl="1"/>
            <a:r>
              <a:rPr lang="hr-HR" dirty="0">
                <a:hlinkClick r:id="rId5"/>
              </a:rPr>
              <a:t>www.greenfoot.org</a:t>
            </a:r>
            <a:r>
              <a:rPr lang="hr-HR" dirty="0"/>
              <a:t>, </a:t>
            </a:r>
            <a:r>
              <a:rPr lang="hr-HR" dirty="0" err="1"/>
              <a:t>University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Kent</a:t>
            </a:r>
            <a:endParaRPr lang="hr-HR" dirty="0"/>
          </a:p>
          <a:p>
            <a:r>
              <a:rPr lang="en-US" b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BlueJ</a:t>
            </a:r>
            <a:r>
              <a:rPr lang="hr-HR" dirty="0"/>
              <a:t> (15-20+ g.) i</a:t>
            </a:r>
            <a:r>
              <a:rPr lang="en-US" dirty="0"/>
              <a:t> </a:t>
            </a:r>
            <a:r>
              <a:rPr lang="en-US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jGRASP</a:t>
            </a:r>
            <a:endParaRPr lang="hr-H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Eclipse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IntelliJ IDEA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NetBeans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13</a:t>
            </a:fld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>
                <a:solidFill>
                  <a:prstClr val="black"/>
                </a:solidFill>
              </a:rPr>
              <a:t>Izvor</a:t>
            </a:r>
            <a:r>
              <a:rPr lang="en-US" sz="800" dirty="0">
                <a:solidFill>
                  <a:prstClr val="black"/>
                </a:solidFill>
              </a:rPr>
              <a:t>:</a:t>
            </a:r>
            <a:r>
              <a:rPr lang="hr-HR" sz="800" dirty="0">
                <a:solidFill>
                  <a:prstClr val="black"/>
                </a:solidFill>
              </a:rPr>
              <a:t> Alice, </a:t>
            </a:r>
            <a:r>
              <a:rPr lang="hr-HR" sz="800" dirty="0" err="1">
                <a:solidFill>
                  <a:prstClr val="black"/>
                </a:solidFill>
              </a:rPr>
              <a:t>Greenfoot</a:t>
            </a:r>
            <a:r>
              <a:rPr lang="hr-HR" sz="800" dirty="0">
                <a:solidFill>
                  <a:prstClr val="black"/>
                </a:solidFill>
              </a:rPr>
              <a:t>, </a:t>
            </a:r>
            <a:r>
              <a:rPr lang="hr-HR" sz="800" dirty="0" err="1">
                <a:solidFill>
                  <a:prstClr val="black"/>
                </a:solidFill>
              </a:rPr>
              <a:t>and</a:t>
            </a:r>
            <a:r>
              <a:rPr lang="hr-HR" sz="800" dirty="0">
                <a:solidFill>
                  <a:prstClr val="black"/>
                </a:solidFill>
              </a:rPr>
              <a:t> </a:t>
            </a:r>
            <a:r>
              <a:rPr lang="hr-HR" sz="800" dirty="0" err="1">
                <a:solidFill>
                  <a:prstClr val="black"/>
                </a:solidFill>
              </a:rPr>
              <a:t>Scratch</a:t>
            </a:r>
            <a:r>
              <a:rPr lang="hr-HR" sz="800" dirty="0">
                <a:solidFill>
                  <a:prstClr val="black"/>
                </a:solidFill>
              </a:rPr>
              <a:t> – A </a:t>
            </a:r>
            <a:r>
              <a:rPr lang="hr-HR" sz="800" dirty="0" err="1">
                <a:solidFill>
                  <a:prstClr val="black"/>
                </a:solidFill>
              </a:rPr>
              <a:t>Discussion</a:t>
            </a:r>
            <a:r>
              <a:rPr lang="hr-HR" sz="800" dirty="0">
                <a:solidFill>
                  <a:prstClr val="black"/>
                </a:solidFill>
              </a:rPr>
              <a:t>, </a:t>
            </a:r>
            <a:r>
              <a:rPr lang="hr-HR" sz="800" dirty="0" err="1">
                <a:solidFill>
                  <a:prstClr val="black"/>
                </a:solidFill>
              </a:rPr>
              <a:t>Utting</a:t>
            </a:r>
            <a:r>
              <a:rPr lang="hr-HR" sz="800" dirty="0">
                <a:solidFill>
                  <a:prstClr val="black"/>
                </a:solidFill>
              </a:rPr>
              <a:t> et al., </a:t>
            </a:r>
            <a:r>
              <a:rPr lang="en-US" sz="800" dirty="0"/>
              <a:t>ACM Trans. Comp. Edu. 10, 4, Article 17</a:t>
            </a:r>
            <a:r>
              <a:rPr lang="hr-HR" sz="800" dirty="0"/>
              <a:t>, </a:t>
            </a:r>
            <a:r>
              <a:rPr lang="en-US" sz="800" dirty="0"/>
              <a:t> </a:t>
            </a:r>
            <a:r>
              <a:rPr lang="hr-HR" sz="800" dirty="0"/>
              <a:t>studeni </a:t>
            </a:r>
            <a:r>
              <a:rPr lang="en-US" sz="800" dirty="0"/>
              <a:t>2010</a:t>
            </a:r>
            <a:r>
              <a:rPr lang="hr-HR" sz="800" dirty="0"/>
              <a:t>.</a:t>
            </a:r>
            <a:endParaRPr lang="en-US" sz="800" dirty="0"/>
          </a:p>
        </p:txBody>
      </p:sp>
      <p:pic>
        <p:nvPicPr>
          <p:cNvPr id="5124" name="Picture 4" descr="Slikovni rezultat za alice 3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24" y="2780928"/>
            <a:ext cx="1433364" cy="14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likovni rezultat za scratchj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46" y="1484784"/>
            <a:ext cx="24875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likovni rezultat za greenfo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1"/>
            <a:ext cx="1233931" cy="12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likovni rezultat za bluej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08" y="4797152"/>
            <a:ext cx="1047388" cy="10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ownloa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55" y="5022972"/>
            <a:ext cx="638393" cy="6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likovni rezultat za intellij ide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46" y="558924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likovni rezultat za eclipse i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46" y="5830252"/>
            <a:ext cx="638200" cy="6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Slikovni rezultat za netbeans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621771" cy="6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30245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DAD0-9794-4565-B333-5815D228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ScratchJr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AA3D3-78AD-475B-BE37-EEB99B8F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FE980-31F6-4C72-8A5D-32B079DF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C8A8F-E94B-4480-8D63-8730EA00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14</a:t>
            </a:fld>
            <a:endParaRPr lang="hr-HR" dirty="0"/>
          </a:p>
        </p:txBody>
      </p:sp>
      <p:pic>
        <p:nvPicPr>
          <p:cNvPr id="3074" name="Picture 2" descr="Slikovni rezultat za scratchjr">
            <a:extLst>
              <a:ext uri="{FF2B5EF4-FFF2-40B4-BE49-F238E27FC236}">
                <a16:creationId xmlns:a16="http://schemas.microsoft.com/office/drawing/2014/main" id="{A69B1CD0-B5B6-4154-BDCE-B3F0BAEA5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4" y="1692274"/>
            <a:ext cx="7497806" cy="4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likovni rezultat za scratchjr">
            <a:extLst>
              <a:ext uri="{FF2B5EF4-FFF2-40B4-BE49-F238E27FC236}">
                <a16:creationId xmlns:a16="http://schemas.microsoft.com/office/drawing/2014/main" id="{536E7B47-FD34-454D-BE56-475C9246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24875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3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B2E9-5AED-4ED2-84B0-ECBB18DD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Scratch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4E53-6F28-4987-8C9D-E42BAF0D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E1A2-552F-45A5-9BB5-2C653D49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2F82B-07BF-4E7F-B752-A6152067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15</a:t>
            </a:fld>
            <a:endParaRPr lang="hr-HR" dirty="0"/>
          </a:p>
        </p:txBody>
      </p:sp>
      <p:pic>
        <p:nvPicPr>
          <p:cNvPr id="2050" name="Picture 2" descr="Slikovni rezultat za scratch">
            <a:extLst>
              <a:ext uri="{FF2B5EF4-FFF2-40B4-BE49-F238E27FC236}">
                <a16:creationId xmlns:a16="http://schemas.microsoft.com/office/drawing/2014/main" id="{A24765B7-CB22-4E76-928C-055294E5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8" y="1622599"/>
            <a:ext cx="8152251" cy="4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likovni rezultat za scratchjr">
            <a:extLst>
              <a:ext uri="{FF2B5EF4-FFF2-40B4-BE49-F238E27FC236}">
                <a16:creationId xmlns:a16="http://schemas.microsoft.com/office/drawing/2014/main" id="{054FE58E-6E88-4DFC-874A-B2F35D14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24875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8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04623B-34D5-486C-B28F-A47BB9D0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Alice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2E3867-3462-4AA3-81B0-967A3EB7D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Početno obrazovno razvojno okruženje</a:t>
            </a:r>
          </a:p>
          <a:p>
            <a:pPr lvl="1"/>
            <a:r>
              <a:rPr lang="hr-HR" dirty="0"/>
              <a:t>razvijeno na Sveučilištu </a:t>
            </a:r>
            <a:r>
              <a:rPr lang="en-US" dirty="0"/>
              <a:t>Carnegie Mellon</a:t>
            </a:r>
            <a:endParaRPr lang="hr-HR" dirty="0"/>
          </a:p>
          <a:p>
            <a:pPr lvl="1"/>
            <a:r>
              <a:rPr lang="hr-HR" dirty="0"/>
              <a:t>prilagođeno učenicima bez iskustva u programiranju</a:t>
            </a:r>
          </a:p>
          <a:p>
            <a:r>
              <a:rPr lang="hr-HR" dirty="0"/>
              <a:t>Inovativno programsko okruženje</a:t>
            </a:r>
          </a:p>
          <a:p>
            <a:pPr lvl="1"/>
            <a:r>
              <a:rPr lang="hr-HR" dirty="0"/>
              <a:t>inicijalno zasnovano na blokovskom programiranju</a:t>
            </a:r>
          </a:p>
          <a:p>
            <a:pPr lvl="1"/>
            <a:r>
              <a:rPr lang="hr-HR" dirty="0"/>
              <a:t>omogućava jednostavno stvaranje animacija, interaktivnih priča i igara</a:t>
            </a:r>
          </a:p>
          <a:p>
            <a:r>
              <a:rPr lang="hr-HR" dirty="0"/>
              <a:t>Oblikovano za usvajanje računalnog razmišljanja te osnovnih principa programiranja, a kasnije i objektne orijentacije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F8858-3BEA-473C-9D15-8D09E115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35C50-D2E4-4A6E-A538-124DE3D3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70C79-2E7F-4F39-8DBE-906D463E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pic>
        <p:nvPicPr>
          <p:cNvPr id="8" name="Picture 4" descr="Slikovni rezultat za alice 3 logo">
            <a:extLst>
              <a:ext uri="{FF2B5EF4-FFF2-40B4-BE49-F238E27FC236}">
                <a16:creationId xmlns:a16="http://schemas.microsoft.com/office/drawing/2014/main" id="{00E8031A-8380-4CE5-A851-3CA9A186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32" y="-28575"/>
            <a:ext cx="1433364" cy="14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CD43-7EA0-479E-A158-36226D71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4000-A5CB-498C-9E31-DB001690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65CA-49E7-46B5-859B-23E6671A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76B3E-39B0-4BB5-9121-1E59DA4C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17</a:t>
            </a:fld>
            <a:endParaRPr lang="hr-HR" dirty="0"/>
          </a:p>
        </p:txBody>
      </p:sp>
      <p:pic>
        <p:nvPicPr>
          <p:cNvPr id="4098" name="Picture 2" descr="Slikovni rezultat za alice programming">
            <a:extLst>
              <a:ext uri="{FF2B5EF4-FFF2-40B4-BE49-F238E27FC236}">
                <a16:creationId xmlns:a16="http://schemas.microsoft.com/office/drawing/2014/main" id="{2B553E18-EF69-46DF-A942-421AE9B5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4" y="1622599"/>
            <a:ext cx="7607026" cy="47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likovni rezultat za alice 3 logo">
            <a:extLst>
              <a:ext uri="{FF2B5EF4-FFF2-40B4-BE49-F238E27FC236}">
                <a16:creationId xmlns:a16="http://schemas.microsoft.com/office/drawing/2014/main" id="{96603B50-63AB-4330-8B52-D6891BFA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32" y="-28575"/>
            <a:ext cx="1433364" cy="14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8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04623B-34D5-486C-B28F-A47BB9D0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Alice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2E3867-3462-4AA3-81B0-967A3EB7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830737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Alice </a:t>
            </a:r>
            <a:r>
              <a:rPr lang="hr-HR" b="1" dirty="0">
                <a:solidFill>
                  <a:srgbClr val="800000"/>
                </a:solidFill>
              </a:rPr>
              <a:t>2.4</a:t>
            </a:r>
            <a:r>
              <a:rPr lang="hr-HR" b="1" dirty="0"/>
              <a:t> </a:t>
            </a:r>
            <a:r>
              <a:rPr lang="hr-HR" dirty="0"/>
              <a:t>– jednostavnija i češće korištena kod mlađih učenika zbog jednostavnosti i zanimljivih animiranih likova</a:t>
            </a:r>
          </a:p>
          <a:p>
            <a:pPr lvl="1"/>
            <a:r>
              <a:rPr lang="hr-HR" dirty="0"/>
              <a:t>može izvoditi na slabijim računalima</a:t>
            </a:r>
          </a:p>
          <a:p>
            <a:r>
              <a:rPr lang="hr-HR" b="1" dirty="0"/>
              <a:t>Alice </a:t>
            </a:r>
            <a:r>
              <a:rPr lang="hr-HR" b="1" dirty="0">
                <a:solidFill>
                  <a:srgbClr val="800000"/>
                </a:solidFill>
              </a:rPr>
              <a:t>3.3 </a:t>
            </a:r>
            <a:r>
              <a:rPr lang="hr-HR" dirty="0"/>
              <a:t>– novija i složenija, zastupljenija je kod starijih učenika</a:t>
            </a:r>
          </a:p>
          <a:p>
            <a:pPr lvl="1"/>
            <a:r>
              <a:rPr lang="hr-HR" dirty="0"/>
              <a:t>instalira se kao dodatak postojećeg razvojnog okruženja NetBeans nad platformom Java SE (8)</a:t>
            </a:r>
          </a:p>
          <a:p>
            <a:pPr lvl="1"/>
            <a:r>
              <a:rPr lang="hr-HR" dirty="0"/>
              <a:t>pruža mogućnost izravnog uređivanja izvornog koda te time značajno olakšava prijelaz na naprednije programiranje u Javi</a:t>
            </a:r>
          </a:p>
          <a:p>
            <a:r>
              <a:rPr lang="hr-HR" dirty="0"/>
              <a:t>Besplatno za nekomercijalnu upotrebu</a:t>
            </a:r>
          </a:p>
          <a:p>
            <a:r>
              <a:rPr lang="hr-HR" dirty="0"/>
              <a:t>Na svim operacijskim sustavima za koje postoji JVM</a:t>
            </a:r>
          </a:p>
          <a:p>
            <a:r>
              <a:rPr lang="hr-HR" dirty="0"/>
              <a:t>Brojni materijali za instruktore i učenike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F8858-3BEA-473C-9D15-8D09E115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35C50-D2E4-4A6E-A538-124DE3D3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70C79-2E7F-4F39-8DBE-906D463E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  <p:pic>
        <p:nvPicPr>
          <p:cNvPr id="8" name="Picture 4" descr="Slikovni rezultat za alice 3 logo">
            <a:extLst>
              <a:ext uri="{FF2B5EF4-FFF2-40B4-BE49-F238E27FC236}">
                <a16:creationId xmlns:a16="http://schemas.microsoft.com/office/drawing/2014/main" id="{D16E97E9-7549-41AA-A3C6-DA6F418A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32" y="-28575"/>
            <a:ext cx="1433364" cy="14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7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1B65C3-AC0F-4143-BFD3-74905708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Greenfoot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F12F82-D3A9-4F22-B12A-467B2EAC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Greenfoot</a:t>
            </a:r>
            <a:r>
              <a:rPr lang="hr-HR" dirty="0"/>
              <a:t> – interaktivno razvojno okruženje za Javu</a:t>
            </a:r>
          </a:p>
          <a:p>
            <a:pPr lvl="1"/>
            <a:r>
              <a:rPr lang="hr-HR" dirty="0"/>
              <a:t>prvenstveno razvijeno za primjenu u srednjim školama te uvodnim predmetima programiranja visokih škola</a:t>
            </a:r>
          </a:p>
          <a:p>
            <a:pPr lvl="1"/>
            <a:r>
              <a:rPr lang="hr-HR" dirty="0"/>
              <a:t>razvija i održava </a:t>
            </a:r>
            <a:r>
              <a:rPr lang="en-US" dirty="0"/>
              <a:t>Computing Education Group</a:t>
            </a:r>
            <a:r>
              <a:rPr lang="hr-HR" dirty="0"/>
              <a:t> sa Sveučilišta u </a:t>
            </a:r>
            <a:r>
              <a:rPr lang="hr-HR" dirty="0" err="1"/>
              <a:t>Kentu</a:t>
            </a:r>
            <a:r>
              <a:rPr lang="hr-HR" dirty="0"/>
              <a:t> uz podršku kompanije Oracle</a:t>
            </a:r>
          </a:p>
          <a:p>
            <a:pPr lvl="1"/>
            <a:r>
              <a:rPr lang="hr-HR" dirty="0"/>
              <a:t>objavljen pod licencijom GPL i dostupan je za sve operacijske sustave koji podržavaju JVM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2946E-90B0-46D4-87B0-6153F9A1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22226-CBBB-40B8-A0F3-CF21C7DB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BA614-25FF-4D7A-93B4-306E9635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pic>
        <p:nvPicPr>
          <p:cNvPr id="10" name="Picture 10" descr="Slikovni rezultat za greenfoot">
            <a:extLst>
              <a:ext uri="{FF2B5EF4-FFF2-40B4-BE49-F238E27FC236}">
                <a16:creationId xmlns:a16="http://schemas.microsoft.com/office/drawing/2014/main" id="{DBEB9572-ED77-4D75-BD95-3DF8A263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59" y="183705"/>
            <a:ext cx="1233931" cy="12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9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nama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3957836" cy="40205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800000"/>
                </a:solidFill>
              </a:rPr>
              <a:t>Branko Mihaljević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19" y="1916832"/>
            <a:ext cx="4608513" cy="4752528"/>
          </a:xfrm>
        </p:spPr>
        <p:txBody>
          <a:bodyPr>
            <a:normAutofit/>
          </a:bodyPr>
          <a:lstStyle/>
          <a:p>
            <a:r>
              <a:rPr lang="hr-HR" dirty="0"/>
              <a:t>dr.sc., mr.sc., DSM</a:t>
            </a:r>
          </a:p>
          <a:p>
            <a:r>
              <a:rPr lang="hr-HR" b="1" dirty="0"/>
              <a:t>Edukator, Software </a:t>
            </a:r>
            <a:r>
              <a:rPr lang="hr-HR" b="1" dirty="0" err="1"/>
              <a:t>Architect</a:t>
            </a:r>
            <a:r>
              <a:rPr lang="hr-HR" b="1" dirty="0"/>
              <a:t>, poduzetnik…</a:t>
            </a:r>
          </a:p>
          <a:p>
            <a:r>
              <a:rPr lang="hr-HR" b="1" dirty="0"/>
              <a:t>Predsjednik </a:t>
            </a:r>
            <a:r>
              <a:rPr lang="hr-HR" b="1" dirty="0">
                <a:solidFill>
                  <a:srgbClr val="800000"/>
                </a:solidFill>
              </a:rPr>
              <a:t>HUJAK</a:t>
            </a:r>
            <a:r>
              <a:rPr lang="hr-HR" b="1" dirty="0"/>
              <a:t>-a</a:t>
            </a:r>
            <a:r>
              <a:rPr lang="hr-HR" b="1" dirty="0">
                <a:solidFill>
                  <a:srgbClr val="800000"/>
                </a:solidFill>
              </a:rPr>
              <a:t> </a:t>
            </a:r>
            <a:r>
              <a:rPr lang="hr-HR" dirty="0"/>
              <a:t>(5 g.) i jedan od </a:t>
            </a:r>
            <a:r>
              <a:rPr lang="hr-HR" b="1" dirty="0"/>
              <a:t>osnivača</a:t>
            </a:r>
            <a:endParaRPr lang="hr-HR" dirty="0"/>
          </a:p>
          <a:p>
            <a:r>
              <a:rPr lang="hr-HR" dirty="0"/>
              <a:t>Iskustvo:</a:t>
            </a:r>
          </a:p>
          <a:p>
            <a:pPr lvl="1"/>
            <a:r>
              <a:rPr lang="hr-HR" dirty="0"/>
              <a:t>Java SE i EE iskustvo (17+ g.)</a:t>
            </a:r>
          </a:p>
          <a:p>
            <a:pPr lvl="1"/>
            <a:r>
              <a:rPr lang="hr-HR" dirty="0"/>
              <a:t>Viši asistent – FER (12 g.)</a:t>
            </a:r>
            <a:br>
              <a:rPr lang="hr-HR" dirty="0"/>
            </a:br>
            <a:r>
              <a:rPr lang="hr-HR" dirty="0"/>
              <a:t>Predavač – Algebra i VERN‘ (2 g.) Viši predavač – RIT Croatia (3 g.)</a:t>
            </a:r>
            <a:endParaRPr lang="hr-HR" b="1" dirty="0">
              <a:solidFill>
                <a:srgbClr val="800000"/>
              </a:solidFill>
            </a:endParaRPr>
          </a:p>
          <a:p>
            <a:pPr lvl="1"/>
            <a:r>
              <a:rPr lang="hr-HR" dirty="0"/>
              <a:t>CTO/suvlasnik razvojne tvrtke (7 g.)</a:t>
            </a:r>
            <a:br>
              <a:rPr lang="hr-HR" dirty="0"/>
            </a:br>
            <a:r>
              <a:rPr lang="hr-HR" dirty="0"/>
              <a:t>CEO/vlasnik </a:t>
            </a:r>
            <a:r>
              <a:rPr lang="hr-HR" dirty="0" err="1"/>
              <a:t>consulting</a:t>
            </a:r>
            <a:r>
              <a:rPr lang="hr-HR" dirty="0"/>
              <a:t> tvrtke (4 g.)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247455" cy="40205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800000"/>
                </a:solidFill>
              </a:rPr>
              <a:t>Aleksander Radovan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247455" cy="4608512"/>
          </a:xfrm>
        </p:spPr>
        <p:txBody>
          <a:bodyPr>
            <a:normAutofit/>
          </a:bodyPr>
          <a:lstStyle/>
          <a:p>
            <a:r>
              <a:rPr lang="hr-HR" dirty="0" err="1"/>
              <a:t>dipl.ing</a:t>
            </a:r>
            <a:r>
              <a:rPr lang="hr-HR" dirty="0"/>
              <a:t>., dr.sc. kandidat</a:t>
            </a:r>
          </a:p>
          <a:p>
            <a:r>
              <a:rPr lang="hr-HR" b="1" dirty="0"/>
              <a:t>Edukator, Software </a:t>
            </a:r>
            <a:r>
              <a:rPr lang="hr-HR" b="1" dirty="0" err="1"/>
              <a:t>Architect</a:t>
            </a:r>
            <a:r>
              <a:rPr lang="hr-HR" b="1" dirty="0"/>
              <a:t> / </a:t>
            </a:r>
            <a:r>
              <a:rPr lang="hr-HR" b="1" dirty="0" err="1"/>
              <a:t>Developer</a:t>
            </a:r>
            <a:r>
              <a:rPr lang="hr-HR" b="1" dirty="0"/>
              <a:t>, </a:t>
            </a:r>
            <a:r>
              <a:rPr lang="hr-HR" b="1" dirty="0" err="1"/>
              <a:t>Scrum</a:t>
            </a:r>
            <a:r>
              <a:rPr lang="hr-HR" b="1" dirty="0"/>
              <a:t> Master…</a:t>
            </a:r>
          </a:p>
          <a:p>
            <a:r>
              <a:rPr lang="hr-HR" b="1" dirty="0"/>
              <a:t>Predsjednik Odbora za obrazovanje </a:t>
            </a:r>
            <a:r>
              <a:rPr lang="hr-HR" b="1" dirty="0">
                <a:solidFill>
                  <a:srgbClr val="800000"/>
                </a:solidFill>
              </a:rPr>
              <a:t>HUJAK</a:t>
            </a:r>
            <a:r>
              <a:rPr lang="hr-HR" b="1" dirty="0"/>
              <a:t>-a</a:t>
            </a:r>
          </a:p>
          <a:p>
            <a:r>
              <a:rPr lang="hr-HR" dirty="0"/>
              <a:t>Iskustvo:</a:t>
            </a:r>
          </a:p>
          <a:p>
            <a:pPr lvl="1"/>
            <a:r>
              <a:rPr lang="hr-HR" dirty="0"/>
              <a:t>Java SE i EE iskustvo (12+ g.)</a:t>
            </a:r>
          </a:p>
          <a:p>
            <a:pPr lvl="1"/>
            <a:r>
              <a:rPr lang="hr-HR" dirty="0"/>
              <a:t>Viši predavač – TVZ (11 g.), </a:t>
            </a:r>
            <a:br>
              <a:rPr lang="hr-HR" dirty="0"/>
            </a:br>
            <a:r>
              <a:rPr lang="hr-HR" dirty="0"/>
              <a:t>VVG (6 g.), Algebra (3 g.), </a:t>
            </a:r>
            <a:br>
              <a:rPr lang="hr-HR" dirty="0"/>
            </a:br>
            <a:r>
              <a:rPr lang="hr-HR" dirty="0"/>
              <a:t>RIT Croatia (2 g.)</a:t>
            </a:r>
          </a:p>
          <a:p>
            <a:pPr lvl="1"/>
            <a:r>
              <a:rPr lang="hr-HR" dirty="0"/>
              <a:t>Voditelj (Java) razvoja – KING ICT</a:t>
            </a:r>
          </a:p>
          <a:p>
            <a:endParaRPr lang="hr-HR" b="1" dirty="0">
              <a:solidFill>
                <a:srgbClr val="800000"/>
              </a:solidFill>
            </a:endParaRPr>
          </a:p>
          <a:p>
            <a:endParaRPr lang="hr-H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39F9B-97F2-48D1-8ED6-84E34EFD06F9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7755"/>
            <a:ext cx="912485" cy="117448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2820" y="188640"/>
            <a:ext cx="1080784" cy="117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D7A4B1D-FA36-4F75-901F-90AA493A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27949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4BFD5F-A314-40AA-AFA2-94541C78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Greenfoot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ADD90-E5B7-4D9B-93BF-A1D10F94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DD07-D328-48A0-AA04-475333EE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3196D-E42D-4DD4-8FFD-4838D013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20</a:t>
            </a:fld>
            <a:endParaRPr lang="hr-HR" dirty="0"/>
          </a:p>
        </p:txBody>
      </p:sp>
      <p:pic>
        <p:nvPicPr>
          <p:cNvPr id="6146" name="Picture 2" descr="Slikovni rezultat za greenfoot">
            <a:extLst>
              <a:ext uri="{FF2B5EF4-FFF2-40B4-BE49-F238E27FC236}">
                <a16:creationId xmlns:a16="http://schemas.microsoft.com/office/drawing/2014/main" id="{214A1F47-5020-4A61-B3B4-166E7448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7" y="1844824"/>
            <a:ext cx="7956376" cy="36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Slikovni rezultat za greenfoot">
            <a:extLst>
              <a:ext uri="{FF2B5EF4-FFF2-40B4-BE49-F238E27FC236}">
                <a16:creationId xmlns:a16="http://schemas.microsoft.com/office/drawing/2014/main" id="{ACA976D6-4D47-4AF2-A4E6-5B5F0464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59" y="183705"/>
            <a:ext cx="1233931" cy="12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2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9319-D16D-4FED-9405-7F25606D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800000"/>
                </a:solidFill>
              </a:rPr>
              <a:t>Finch</a:t>
            </a:r>
            <a:r>
              <a:rPr lang="hr-HR" dirty="0"/>
              <a:t> Robot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6B6E6-0EE5-4B3F-BEDB-D0687C718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2886521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err="1">
                <a:solidFill>
                  <a:srgbClr val="800000"/>
                </a:solidFill>
              </a:rPr>
              <a:t>Finch</a:t>
            </a:r>
            <a:r>
              <a:rPr lang="hr-HR" b="1" dirty="0">
                <a:solidFill>
                  <a:srgbClr val="800000"/>
                </a:solidFill>
              </a:rPr>
              <a:t> Robot </a:t>
            </a:r>
            <a:r>
              <a:rPr lang="hr-HR" dirty="0"/>
              <a:t>– mali školski robot s motorom, akcelerometrom, zujalicom, LED svjetlima te senzorima osvjetljenja, temperature i prepreka </a:t>
            </a:r>
          </a:p>
          <a:p>
            <a:pPr lvl="1"/>
            <a:r>
              <a:rPr lang="hr-HR" dirty="0"/>
              <a:t>podržava različite programske jezike, pa su tako za mlađe učenike prikladni </a:t>
            </a:r>
            <a:r>
              <a:rPr lang="hr-HR" dirty="0" err="1"/>
              <a:t>Snap</a:t>
            </a:r>
            <a:r>
              <a:rPr lang="hr-HR" dirty="0"/>
              <a:t>! i </a:t>
            </a:r>
            <a:r>
              <a:rPr lang="hr-HR" dirty="0" err="1"/>
              <a:t>Scratch</a:t>
            </a:r>
            <a:r>
              <a:rPr lang="hr-HR" dirty="0"/>
              <a:t>, za nešto starije Python, </a:t>
            </a:r>
            <a:r>
              <a:rPr lang="hr-HR" dirty="0" err="1"/>
              <a:t>Jython</a:t>
            </a:r>
            <a:r>
              <a:rPr lang="hr-HR" dirty="0"/>
              <a:t> i Greenfoot, a za najstarije Java, </a:t>
            </a:r>
            <a:r>
              <a:rPr lang="hr-HR" dirty="0" err="1"/>
              <a:t>JavaScript</a:t>
            </a:r>
            <a:r>
              <a:rPr lang="hr-HR" dirty="0"/>
              <a:t>, C, C++, C#, i </a:t>
            </a:r>
            <a:r>
              <a:rPr lang="hr-HR" dirty="0" err="1"/>
              <a:t>Scala</a:t>
            </a:r>
            <a:endParaRPr lang="hr-HR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1CBE5-C69D-4719-AFAE-5CCAF34F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9A55-32FD-485B-8BD7-09F7B777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90414-3529-476E-8F12-DB4BFBF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21</a:t>
            </a:fld>
            <a:endParaRPr lang="hr-HR" dirty="0"/>
          </a:p>
        </p:txBody>
      </p:sp>
      <p:pic>
        <p:nvPicPr>
          <p:cNvPr id="5122" name="Picture 2" descr="Slikovni rezultat za finch robot">
            <a:extLst>
              <a:ext uri="{FF2B5EF4-FFF2-40B4-BE49-F238E27FC236}">
                <a16:creationId xmlns:a16="http://schemas.microsoft.com/office/drawing/2014/main" id="{5477E11D-B610-401F-9D66-C84E152F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75" y="4005064"/>
            <a:ext cx="7596336" cy="24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finch robot">
            <a:extLst>
              <a:ext uri="{FF2B5EF4-FFF2-40B4-BE49-F238E27FC236}">
                <a16:creationId xmlns:a16="http://schemas.microsoft.com/office/drawing/2014/main" id="{0BA9C819-9137-418A-BCCD-AE4840E58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25851"/>
          <a:stretch/>
        </p:blipFill>
        <p:spPr bwMode="auto">
          <a:xfrm>
            <a:off x="3186624" y="116632"/>
            <a:ext cx="2579157" cy="130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DD84-F8F9-48EC-BA5B-A60F6510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BlueJ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F7697-D79B-4F30-BAF0-B0FEF340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63677-928F-4436-A9B8-635DDFD4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8121F-1DF3-4C68-9ED7-3CE0B2BB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22</a:t>
            </a:fld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D14B6E-1EEC-4889-9F24-55433877A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1988840"/>
            <a:ext cx="5113263" cy="3857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712827-3B0F-4C59-A3F2-F99AE1B76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67" y="1617835"/>
            <a:ext cx="5098108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likovni rezultat za bluej">
            <a:extLst>
              <a:ext uri="{FF2B5EF4-FFF2-40B4-BE49-F238E27FC236}">
                <a16:creationId xmlns:a16="http://schemas.microsoft.com/office/drawing/2014/main" id="{292965A3-722D-43C2-90C8-A3357317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4637"/>
            <a:ext cx="1047388" cy="10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3AAB-0FD8-47B9-A055-A0B57F99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800000"/>
                </a:solidFill>
              </a:rPr>
              <a:t>STEM</a:t>
            </a:r>
            <a:r>
              <a:rPr lang="hr-HR" dirty="0"/>
              <a:t> revolucija u Hrvatskoj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508C-3048-4193-82F3-71E9664AC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Croatian </a:t>
            </a:r>
            <a:r>
              <a:rPr lang="hr-HR" b="1" dirty="0" err="1"/>
              <a:t>Makers</a:t>
            </a:r>
            <a:endParaRPr lang="hr-HR" b="1" dirty="0"/>
          </a:p>
          <a:p>
            <a:pPr lvl="1"/>
            <a:r>
              <a:rPr lang="hr-HR" dirty="0"/>
              <a:t>Logo, </a:t>
            </a:r>
            <a:r>
              <a:rPr lang="hr-HR" dirty="0" err="1"/>
              <a:t>mBot</a:t>
            </a:r>
            <a:r>
              <a:rPr lang="hr-HR" dirty="0"/>
              <a:t>, </a:t>
            </a:r>
            <a:r>
              <a:rPr lang="hr-HR" dirty="0" err="1"/>
              <a:t>Scratch</a:t>
            </a:r>
            <a:r>
              <a:rPr lang="hr-HR" dirty="0"/>
              <a:t>, </a:t>
            </a:r>
            <a:r>
              <a:rPr lang="hr-HR" dirty="0" err="1"/>
              <a:t>Arduino</a:t>
            </a:r>
            <a:r>
              <a:rPr lang="hr-HR" dirty="0"/>
              <a:t>, </a:t>
            </a:r>
            <a:r>
              <a:rPr lang="hr-HR" dirty="0" err="1"/>
              <a:t>micro:bit</a:t>
            </a:r>
            <a:r>
              <a:rPr lang="hr-HR" dirty="0"/>
              <a:t>, </a:t>
            </a:r>
            <a:r>
              <a:rPr lang="hr-HR" dirty="0" err="1"/>
              <a:t>Little</a:t>
            </a:r>
            <a:r>
              <a:rPr lang="hr-HR" dirty="0"/>
              <a:t> </a:t>
            </a:r>
            <a:r>
              <a:rPr lang="hr-HR" dirty="0" err="1"/>
              <a:t>Bits</a:t>
            </a:r>
            <a:r>
              <a:rPr lang="hr-HR" dirty="0"/>
              <a:t>…</a:t>
            </a:r>
          </a:p>
          <a:p>
            <a:r>
              <a:rPr lang="hr-HR" b="1" dirty="0"/>
              <a:t>Digitalna akademija</a:t>
            </a:r>
          </a:p>
          <a:p>
            <a:pPr lvl="1"/>
            <a:r>
              <a:rPr lang="hr-HR" dirty="0" err="1"/>
              <a:t>ScratchJr</a:t>
            </a:r>
            <a:r>
              <a:rPr lang="hr-HR" dirty="0"/>
              <a:t>, </a:t>
            </a:r>
            <a:r>
              <a:rPr lang="hr-HR" dirty="0" err="1"/>
              <a:t>RunMarco</a:t>
            </a:r>
            <a:r>
              <a:rPr lang="hr-HR" dirty="0"/>
              <a:t>, Studio </a:t>
            </a:r>
            <a:r>
              <a:rPr lang="hr-HR" dirty="0" err="1"/>
              <a:t>Code</a:t>
            </a:r>
            <a:r>
              <a:rPr lang="hr-HR" dirty="0"/>
              <a:t>, </a:t>
            </a:r>
            <a:r>
              <a:rPr lang="hr-HR" dirty="0" err="1"/>
              <a:t>Play</a:t>
            </a:r>
            <a:r>
              <a:rPr lang="hr-HR" dirty="0"/>
              <a:t> </a:t>
            </a:r>
            <a:r>
              <a:rPr lang="hr-HR" dirty="0" err="1"/>
              <a:t>Lab</a:t>
            </a:r>
            <a:r>
              <a:rPr lang="hr-HR" dirty="0"/>
              <a:t>, </a:t>
            </a:r>
            <a:r>
              <a:rPr lang="hr-HR" dirty="0" err="1"/>
              <a:t>Scratch</a:t>
            </a:r>
            <a:r>
              <a:rPr lang="hr-HR" dirty="0"/>
              <a:t> i App studio, </a:t>
            </a:r>
            <a:r>
              <a:rPr lang="hr-HR" dirty="0" err="1"/>
              <a:t>micro:bit</a:t>
            </a:r>
            <a:r>
              <a:rPr lang="hr-HR" dirty="0"/>
              <a:t>, </a:t>
            </a:r>
            <a:r>
              <a:rPr lang="hr-HR" dirty="0" err="1"/>
              <a:t>Arduino</a:t>
            </a:r>
            <a:r>
              <a:rPr lang="hr-HR" dirty="0"/>
              <a:t>…</a:t>
            </a:r>
          </a:p>
          <a:p>
            <a:r>
              <a:rPr lang="hr-HR" dirty="0"/>
              <a:t>Udruga </a:t>
            </a:r>
            <a:r>
              <a:rPr lang="hr-HR" b="1" dirty="0"/>
              <a:t>Programerko</a:t>
            </a:r>
          </a:p>
          <a:p>
            <a:r>
              <a:rPr lang="en-US" dirty="0" err="1"/>
              <a:t>Udruga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darovitost</a:t>
            </a:r>
            <a:r>
              <a:rPr lang="en-US" dirty="0"/>
              <a:t> "D</a:t>
            </a:r>
            <a:r>
              <a:rPr lang="hr-HR" b="1" dirty="0"/>
              <a:t>ar</a:t>
            </a:r>
            <a:r>
              <a:rPr lang="en-US" dirty="0"/>
              <a:t>"</a:t>
            </a:r>
            <a:endParaRPr lang="hr-HR" dirty="0"/>
          </a:p>
          <a:p>
            <a:r>
              <a:rPr lang="hr-HR" dirty="0"/>
              <a:t>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64A7-4445-4655-AA06-2AF8DEF1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572D5-270D-4F15-BCE2-B73FCA52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7FC7-7B98-4AFB-967D-D2FF3DE0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5291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D65F-A950-4911-A3F5-13683FF3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800000"/>
                </a:solidFill>
              </a:rPr>
              <a:t>Primjerenost</a:t>
            </a:r>
            <a:r>
              <a:rPr lang="hr-HR" dirty="0"/>
              <a:t> programa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FEAA6-390F-4000-A5DF-E7D8B4F6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Preporučena dob učenika za određena razvojna okruženja i programske jezike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B45B-9FE4-45E5-9047-0B4D7E75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D2CAE-B6BC-4C4F-977A-C729B584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5548-B1EC-4511-8FF9-4D5C175E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24</a:t>
            </a:fld>
            <a:endParaRPr lang="hr-H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D7593E-DB0A-4AC9-8773-B981C332A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604825"/>
              </p:ext>
            </p:extLst>
          </p:nvPr>
        </p:nvGraphicFramePr>
        <p:xfrm>
          <a:off x="250825" y="2780928"/>
          <a:ext cx="864235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3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go.</a:t>
            </a:r>
            <a:r>
              <a:rPr lang="en-US" dirty="0">
                <a:solidFill>
                  <a:srgbClr val="800000"/>
                </a:solidFill>
              </a:rPr>
              <a:t>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25</a:t>
            </a:fld>
            <a:endParaRPr lang="hr-H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2845"/>
            <a:ext cx="6925974" cy="485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1165473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hr-HR" dirty="0">
                <a:solidFill>
                  <a:srgbClr val="800000"/>
                </a:solidFill>
              </a:rPr>
              <a:t>zajednica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Java User Group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hr-HR" dirty="0"/>
              <a:t>(</a:t>
            </a:r>
            <a:r>
              <a:rPr lang="hr-HR" b="1" dirty="0"/>
              <a:t>JUG</a:t>
            </a:r>
            <a:r>
              <a:rPr lang="hr-HR" dirty="0"/>
              <a:t>)</a:t>
            </a:r>
          </a:p>
          <a:p>
            <a:pPr lvl="1"/>
            <a:r>
              <a:rPr lang="hr-HR" b="1" dirty="0"/>
              <a:t>350+</a:t>
            </a:r>
            <a:r>
              <a:rPr lang="hr-HR" dirty="0"/>
              <a:t> formalnih i neformalnih Java zajednica </a:t>
            </a:r>
            <a:br>
              <a:rPr lang="hr-HR" dirty="0"/>
            </a:br>
            <a:r>
              <a:rPr lang="hr-HR" dirty="0"/>
              <a:t>s više od </a:t>
            </a:r>
            <a:r>
              <a:rPr lang="hr-HR" b="1" dirty="0"/>
              <a:t>460000 </a:t>
            </a:r>
            <a:r>
              <a:rPr lang="hr-HR" dirty="0"/>
              <a:t>članova</a:t>
            </a:r>
          </a:p>
          <a:p>
            <a:pPr lvl="1"/>
            <a:r>
              <a:rPr lang="hr-HR" dirty="0"/>
              <a:t>Organizacija skupova, radionica i konferencija, evaluacija tehnologija, recenzija publikacija …</a:t>
            </a:r>
          </a:p>
          <a:p>
            <a:r>
              <a:rPr lang="en-US" b="1" dirty="0">
                <a:solidFill>
                  <a:srgbClr val="800000"/>
                </a:solidFill>
              </a:rPr>
              <a:t>Java Community Process </a:t>
            </a:r>
            <a:r>
              <a:rPr lang="hr-HR" dirty="0"/>
              <a:t>(</a:t>
            </a:r>
            <a:r>
              <a:rPr lang="hr-HR" b="1" dirty="0"/>
              <a:t>JCP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Mehanizam razvoja standarda </a:t>
            </a:r>
            <a:br>
              <a:rPr lang="hr-HR" dirty="0"/>
            </a:br>
            <a:r>
              <a:rPr lang="hr-HR" dirty="0"/>
              <a:t>tehničkih specifikacija </a:t>
            </a:r>
            <a:r>
              <a:rPr lang="hr-HR" b="1" dirty="0"/>
              <a:t>JSR </a:t>
            </a:r>
            <a:br>
              <a:rPr lang="hr-HR" b="1" dirty="0"/>
            </a:br>
            <a:r>
              <a:rPr lang="hr-HR" dirty="0"/>
              <a:t>(</a:t>
            </a:r>
            <a:r>
              <a:rPr lang="en-US" i="1" dirty="0"/>
              <a:t>Java Specification Request</a:t>
            </a:r>
            <a:r>
              <a:rPr lang="hr-HR" dirty="0"/>
              <a:t>)</a:t>
            </a:r>
          </a:p>
          <a:p>
            <a:r>
              <a:rPr lang="hr-HR" b="1" dirty="0">
                <a:solidFill>
                  <a:srgbClr val="800000"/>
                </a:solidFill>
              </a:rPr>
              <a:t>Java </a:t>
            </a:r>
            <a:r>
              <a:rPr lang="hr-HR" b="1" dirty="0" err="1">
                <a:solidFill>
                  <a:srgbClr val="800000"/>
                </a:solidFill>
              </a:rPr>
              <a:t>Champions</a:t>
            </a:r>
            <a:endParaRPr lang="hr-HR" b="1" dirty="0">
              <a:solidFill>
                <a:srgbClr val="800000"/>
              </a:solidFill>
            </a:endParaRPr>
          </a:p>
          <a:p>
            <a:pPr lvl="1"/>
            <a:r>
              <a:rPr lang="hr-HR" dirty="0"/>
              <a:t>Počasna </a:t>
            </a:r>
            <a:r>
              <a:rPr lang="hr-HR" b="1" dirty="0"/>
              <a:t>titula </a:t>
            </a:r>
            <a:endParaRPr lang="hr-HR" dirty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2484-F5D2-4A7D-BF4A-CE3F27EB75E9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  <p:pic>
        <p:nvPicPr>
          <p:cNvPr id="10" name="Picture 3" descr="C:\Data\Job\HUJAK - CroJUA\Slike\ju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1484784"/>
            <a:ext cx="1296145" cy="128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Slikovni rezultat za java champ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52" y="4797152"/>
            <a:ext cx="1825380" cy="18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Slikovni rezultat za java community pro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65" y="3824228"/>
            <a:ext cx="2540607" cy="13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4211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439"/>
            <a:ext cx="9144000" cy="49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5620" y="274637"/>
            <a:ext cx="7777559" cy="11430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350+ JUG</a:t>
            </a:r>
            <a:r>
              <a:rPr lang="hr-HR" dirty="0"/>
              <a:t>-ova na svijetu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8BA0F-A3CC-49CA-BC42-A81293D86D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9" name="Picture 3" descr="C:\Data\Job\HUJAK - CroJUA\Slike\j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59" y="1941436"/>
            <a:ext cx="116108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4039193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796" y="1696546"/>
            <a:ext cx="9150796" cy="51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100+</a:t>
            </a:r>
            <a:r>
              <a:rPr lang="en-US" dirty="0"/>
              <a:t> JUG</a:t>
            </a:r>
            <a:r>
              <a:rPr lang="hr-HR" dirty="0"/>
              <a:t>-ova u </a:t>
            </a:r>
            <a:r>
              <a:rPr lang="hr-HR" dirty="0">
                <a:solidFill>
                  <a:srgbClr val="800000"/>
                </a:solidFill>
              </a:rPr>
              <a:t>Europi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055" name="Picture 7" descr="E:\Dropbox\HUJAK\Slike\HUJAK logo\HUJAK logo 128x128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66" y="4698751"/>
            <a:ext cx="504790" cy="50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3528" y="1844826"/>
            <a:ext cx="8424936" cy="132343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Hrvatska udruga Java korisnika – </a:t>
            </a:r>
            <a:r>
              <a:rPr lang="hr-HR" b="1" dirty="0">
                <a:solidFill>
                  <a:srgbClr val="800000"/>
                </a:solidFill>
              </a:rPr>
              <a:t>HUJAK</a:t>
            </a:r>
          </a:p>
          <a:p>
            <a:pPr marL="0" lvl="1"/>
            <a:endParaRPr lang="en-US" sz="800" i="1" dirty="0"/>
          </a:p>
          <a:p>
            <a:pPr marL="0" lvl="1" algn="ctr"/>
            <a:r>
              <a:rPr lang="vi-VN" i="1" dirty="0"/>
              <a:t>neprofitna udruga građana koji su tijekom svog profesionalnog, znanstvenog ili stručnog rada bili uključeni u razvoj ili korištenje neke od tehnologija vezanih uz jezik i platformu </a:t>
            </a:r>
            <a:r>
              <a:rPr lang="vi-VN" b="1" i="1" dirty="0"/>
              <a:t>Java</a:t>
            </a:r>
            <a:r>
              <a:rPr lang="vi-VN" i="1" dirty="0"/>
              <a:t>.</a:t>
            </a:r>
            <a:endParaRPr lang="en-US" b="1" i="1" dirty="0">
              <a:solidFill>
                <a:srgbClr val="800000"/>
              </a:solidFill>
            </a:endParaRPr>
          </a:p>
        </p:txBody>
      </p:sp>
      <p:pic>
        <p:nvPicPr>
          <p:cNvPr id="13" name="Picture 3" descr="C:\Data\Job\HUJAK - CroJUA\Slike\j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92340"/>
            <a:ext cx="504056" cy="50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Data\Job\HUJAK - CroJUA\Slike\javaNet.gi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4291"/>
            <a:ext cx="1080031" cy="29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66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Udruga </a:t>
            </a:r>
            <a:r>
              <a:rPr lang="en-US" dirty="0">
                <a:solidFill>
                  <a:srgbClr val="800000"/>
                </a:solidFill>
              </a:rPr>
              <a:t>HUJAK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902745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Osnovana 13. prosinca </a:t>
            </a:r>
            <a:r>
              <a:rPr lang="hr-HR" b="1" dirty="0"/>
              <a:t>2011</a:t>
            </a:r>
            <a:r>
              <a:rPr lang="hr-HR" dirty="0"/>
              <a:t>.</a:t>
            </a:r>
            <a:endParaRPr lang="en-US" dirty="0"/>
          </a:p>
          <a:p>
            <a:r>
              <a:rPr lang="hr-HR" dirty="0"/>
              <a:t>Članstvo &gt;</a:t>
            </a:r>
            <a:r>
              <a:rPr lang="hr-HR" b="1" dirty="0">
                <a:solidFill>
                  <a:srgbClr val="800000"/>
                </a:solidFill>
              </a:rPr>
              <a:t>1000 </a:t>
            </a:r>
            <a:r>
              <a:rPr lang="hr-HR" b="1" dirty="0"/>
              <a:t>članova</a:t>
            </a:r>
          </a:p>
          <a:p>
            <a:pPr lvl="1"/>
            <a:r>
              <a:rPr lang="hr-HR" b="1" dirty="0">
                <a:solidFill>
                  <a:srgbClr val="800000"/>
                </a:solidFill>
              </a:rPr>
              <a:t>45 </a:t>
            </a:r>
            <a:r>
              <a:rPr lang="hr-HR" b="1" dirty="0"/>
              <a:t>pravnih osoba </a:t>
            </a:r>
            <a:r>
              <a:rPr lang="hr-HR" dirty="0"/>
              <a:t>+ </a:t>
            </a:r>
            <a:r>
              <a:rPr lang="hr-HR" b="1" dirty="0">
                <a:solidFill>
                  <a:srgbClr val="800000"/>
                </a:solidFill>
              </a:rPr>
              <a:t>250</a:t>
            </a:r>
            <a:r>
              <a:rPr lang="hr-HR" b="1" dirty="0"/>
              <a:t> članova </a:t>
            </a:r>
            <a:r>
              <a:rPr lang="hr-HR" dirty="0"/>
              <a:t>pojedinaca</a:t>
            </a:r>
          </a:p>
          <a:p>
            <a:r>
              <a:rPr lang="hr-HR" b="1" dirty="0"/>
              <a:t>Cilj</a:t>
            </a:r>
            <a:r>
              <a:rPr lang="hr-HR" dirty="0"/>
              <a:t>: promicanje </a:t>
            </a:r>
            <a:r>
              <a:rPr lang="hr-HR" b="1" dirty="0"/>
              <a:t>znanja</a:t>
            </a:r>
            <a:r>
              <a:rPr lang="hr-HR" dirty="0"/>
              <a:t>, </a:t>
            </a:r>
            <a:r>
              <a:rPr lang="hr-HR" b="1" dirty="0"/>
              <a:t>značaja</a:t>
            </a:r>
            <a:r>
              <a:rPr lang="hr-HR" dirty="0"/>
              <a:t> i </a:t>
            </a:r>
            <a:r>
              <a:rPr lang="hr-HR" b="1" dirty="0"/>
              <a:t>prisutnosti</a:t>
            </a:r>
            <a:r>
              <a:rPr lang="hr-HR" dirty="0"/>
              <a:t> tehnologija vezanih uz jezik i platformu </a:t>
            </a:r>
            <a:r>
              <a:rPr lang="hr-HR" b="1" dirty="0">
                <a:solidFill>
                  <a:srgbClr val="800000"/>
                </a:solidFill>
              </a:rPr>
              <a:t>Java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te drugih srodnih tehnologija, kroz:</a:t>
            </a:r>
          </a:p>
          <a:p>
            <a:pPr lvl="1"/>
            <a:r>
              <a:rPr lang="hr-HR" b="1" dirty="0"/>
              <a:t>informiranje</a:t>
            </a:r>
            <a:r>
              <a:rPr lang="hr-HR" dirty="0"/>
              <a:t>, razmjenu</a:t>
            </a:r>
            <a:r>
              <a:rPr lang="hr-HR" b="1" dirty="0"/>
              <a:t> znanja i iskustava </a:t>
            </a:r>
            <a:r>
              <a:rPr lang="hr-HR" dirty="0"/>
              <a:t>o primjeni, </a:t>
            </a:r>
          </a:p>
          <a:p>
            <a:pPr lvl="1"/>
            <a:r>
              <a:rPr lang="hr-HR" dirty="0"/>
              <a:t>razvitak i unaprjeđenje </a:t>
            </a:r>
            <a:r>
              <a:rPr lang="hr-HR" b="1" dirty="0"/>
              <a:t>suradnje</a:t>
            </a:r>
            <a:r>
              <a:rPr lang="hr-HR" dirty="0"/>
              <a:t>, </a:t>
            </a:r>
          </a:p>
          <a:p>
            <a:pPr lvl="1"/>
            <a:r>
              <a:rPr lang="hr-HR" dirty="0"/>
              <a:t>unaprjeđenje </a:t>
            </a:r>
            <a:r>
              <a:rPr lang="hr-HR" b="1" dirty="0"/>
              <a:t>odnosa </a:t>
            </a:r>
            <a:r>
              <a:rPr lang="hr-HR" dirty="0"/>
              <a:t>partnera i krajnjih korisnika, </a:t>
            </a:r>
          </a:p>
          <a:p>
            <a:pPr lvl="1"/>
            <a:r>
              <a:rPr lang="hr-HR" b="1" dirty="0"/>
              <a:t>istraživanje</a:t>
            </a:r>
            <a:r>
              <a:rPr lang="hr-HR" dirty="0"/>
              <a:t>, sudjelovanje u </a:t>
            </a:r>
            <a:r>
              <a:rPr lang="hr-HR" b="1" dirty="0"/>
              <a:t>razvoju</a:t>
            </a:r>
            <a:r>
              <a:rPr lang="hr-HR" dirty="0"/>
              <a:t> i </a:t>
            </a:r>
            <a:r>
              <a:rPr lang="hr-HR" b="1" dirty="0"/>
              <a:t>vrednovanju</a:t>
            </a:r>
            <a:r>
              <a:rPr lang="hr-HR" dirty="0"/>
              <a:t> tehnologija, </a:t>
            </a:r>
          </a:p>
          <a:p>
            <a:pPr lvl="1"/>
            <a:r>
              <a:rPr lang="hr-HR" dirty="0"/>
              <a:t>unaprjeđenje </a:t>
            </a:r>
            <a:r>
              <a:rPr lang="hr-HR" b="1" dirty="0"/>
              <a:t>struke</a:t>
            </a:r>
            <a:r>
              <a:rPr lang="hr-HR" dirty="0"/>
              <a:t> te </a:t>
            </a:r>
            <a:r>
              <a:rPr lang="hr-HR" b="1" dirty="0"/>
              <a:t>odnosa</a:t>
            </a:r>
            <a:r>
              <a:rPr lang="hr-HR" dirty="0"/>
              <a:t> sudionika informatičke i računarske djelatnosti</a:t>
            </a:r>
            <a:endParaRPr lang="en-US" dirty="0"/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F71-B453-4290-B3C1-C3F90AC08F93}" type="slidenum">
              <a:rPr lang="hr-HR" smtClean="0"/>
              <a:pPr/>
              <a:t>29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33536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Ukratko o </a:t>
            </a:r>
            <a:r>
              <a:rPr lang="hr-HR" dirty="0">
                <a:solidFill>
                  <a:srgbClr val="800000"/>
                </a:solidFill>
              </a:rPr>
              <a:t>Javi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902745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Jedan od </a:t>
            </a:r>
            <a:r>
              <a:rPr lang="hr-HR" b="1" dirty="0">
                <a:solidFill>
                  <a:srgbClr val="800000"/>
                </a:solidFill>
              </a:rPr>
              <a:t>najpopularnijih</a:t>
            </a:r>
            <a:r>
              <a:rPr lang="hr-HR" b="1" dirty="0"/>
              <a:t> objektno-orijentiranih programskih jezika </a:t>
            </a:r>
            <a:r>
              <a:rPr lang="hr-HR" dirty="0"/>
              <a:t>opće namjene </a:t>
            </a:r>
          </a:p>
          <a:p>
            <a:r>
              <a:rPr lang="hr-HR" dirty="0"/>
              <a:t>Osnovni ciljevi: </a:t>
            </a:r>
          </a:p>
          <a:p>
            <a:pPr lvl="1"/>
            <a:r>
              <a:rPr lang="hr-HR" b="1" dirty="0"/>
              <a:t>jednostavnost</a:t>
            </a:r>
            <a:r>
              <a:rPr lang="hr-HR" dirty="0"/>
              <a:t>, </a:t>
            </a:r>
            <a:r>
              <a:rPr lang="hr-HR" b="1" dirty="0"/>
              <a:t>objektna orijentiranost</a:t>
            </a:r>
            <a:r>
              <a:rPr lang="hr-HR" dirty="0"/>
              <a:t> i </a:t>
            </a:r>
            <a:r>
              <a:rPr lang="hr-HR" b="1" dirty="0"/>
              <a:t>poznatost</a:t>
            </a:r>
          </a:p>
          <a:p>
            <a:pPr lvl="1"/>
            <a:r>
              <a:rPr lang="hr-HR" dirty="0"/>
              <a:t>robusnost i sigurnost</a:t>
            </a:r>
          </a:p>
          <a:p>
            <a:pPr lvl="1"/>
            <a:r>
              <a:rPr lang="hr-HR" b="1" dirty="0"/>
              <a:t>arhitekturna neutralnost </a:t>
            </a:r>
            <a:r>
              <a:rPr lang="hr-HR" dirty="0"/>
              <a:t>i </a:t>
            </a:r>
            <a:r>
              <a:rPr lang="hr-HR" b="1" dirty="0"/>
              <a:t>prenosivost</a:t>
            </a:r>
          </a:p>
          <a:p>
            <a:pPr lvl="1"/>
            <a:r>
              <a:rPr lang="hr-HR" dirty="0"/>
              <a:t>visoke performanse</a:t>
            </a:r>
          </a:p>
          <a:p>
            <a:pPr lvl="1"/>
            <a:r>
              <a:rPr lang="hr-HR" dirty="0"/>
              <a:t>interpretiranje, višenitnost i dinamičnost</a:t>
            </a:r>
          </a:p>
          <a:p>
            <a:r>
              <a:rPr lang="hr-HR" dirty="0"/>
              <a:t>Najvažnije značajke:</a:t>
            </a:r>
          </a:p>
          <a:p>
            <a:pPr lvl="1"/>
            <a:r>
              <a:rPr lang="en-US" b="1" i="1" dirty="0">
                <a:solidFill>
                  <a:srgbClr val="800000"/>
                </a:solidFill>
              </a:rPr>
              <a:t>Write Once Run Anywhere</a:t>
            </a:r>
          </a:p>
          <a:p>
            <a:pPr lvl="1"/>
            <a:r>
              <a:rPr lang="hr-HR" b="1" dirty="0" err="1"/>
              <a:t>Bytecode</a:t>
            </a:r>
            <a:r>
              <a:rPr lang="hr-HR" b="1" i="1" dirty="0"/>
              <a:t> </a:t>
            </a:r>
            <a:r>
              <a:rPr lang="hr-HR" dirty="0"/>
              <a:t>i </a:t>
            </a:r>
            <a:r>
              <a:rPr lang="en-US" b="1" dirty="0">
                <a:solidFill>
                  <a:srgbClr val="800000"/>
                </a:solidFill>
              </a:rPr>
              <a:t>Java Virtual Machine </a:t>
            </a:r>
            <a:r>
              <a:rPr lang="en-US" dirty="0"/>
              <a:t>(JVM)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39F9B-97F2-48D1-8ED6-84E34EFD06F9}" type="slidenum">
              <a:rPr lang="hr-HR" smtClean="0"/>
              <a:pPr>
                <a:defRPr/>
              </a:pPr>
              <a:t>3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4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Popularnost</a:t>
            </a:r>
            <a:r>
              <a:rPr lang="en-US" dirty="0"/>
              <a:t> </a:t>
            </a:r>
            <a:r>
              <a:rPr lang="en-US" dirty="0">
                <a:solidFill>
                  <a:srgbClr val="800000"/>
                </a:solidFill>
              </a:rPr>
              <a:t>hujak.hr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0825" y="1773241"/>
            <a:ext cx="8642350" cy="30502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Post</a:t>
            </a:r>
            <a:r>
              <a:rPr lang="hr-HR" dirty="0"/>
              <a:t>ova</a:t>
            </a:r>
            <a:r>
              <a:rPr lang="en-US" dirty="0"/>
              <a:t>: </a:t>
            </a:r>
            <a:r>
              <a:rPr lang="en-US" sz="3600" b="1" dirty="0">
                <a:solidFill>
                  <a:srgbClr val="800000"/>
                </a:solidFill>
              </a:rPr>
              <a:t>7</a:t>
            </a:r>
            <a:r>
              <a:rPr lang="hr-HR" sz="3600" b="1" dirty="0">
                <a:solidFill>
                  <a:srgbClr val="800000"/>
                </a:solidFill>
              </a:rPr>
              <a:t>56</a:t>
            </a:r>
            <a:r>
              <a:rPr lang="en-US" sz="3600" b="1" dirty="0">
                <a:solidFill>
                  <a:srgbClr val="800000"/>
                </a:solidFill>
              </a:rPr>
              <a:t>	</a:t>
            </a:r>
            <a:r>
              <a:rPr lang="hr-HR" dirty="0"/>
              <a:t>Stranica</a:t>
            </a:r>
            <a:r>
              <a:rPr lang="en-US" dirty="0"/>
              <a:t>: </a:t>
            </a:r>
            <a:r>
              <a:rPr lang="en-US" sz="3600" b="1" dirty="0">
                <a:solidFill>
                  <a:srgbClr val="800000"/>
                </a:solidFill>
              </a:rPr>
              <a:t>5</a:t>
            </a:r>
            <a:r>
              <a:rPr lang="hr-HR" sz="3600" b="1" dirty="0">
                <a:solidFill>
                  <a:srgbClr val="800000"/>
                </a:solidFill>
              </a:rPr>
              <a:t>5</a:t>
            </a:r>
            <a:r>
              <a:rPr lang="en-US" dirty="0"/>
              <a:t> </a:t>
            </a:r>
            <a:endParaRPr lang="en-US" b="1" dirty="0">
              <a:solidFill>
                <a:srgbClr val="800000"/>
              </a:solidFill>
            </a:endParaRPr>
          </a:p>
          <a:p>
            <a:r>
              <a:rPr lang="hr-HR" dirty="0"/>
              <a:t>Pregleda</a:t>
            </a:r>
            <a:r>
              <a:rPr lang="en-US" dirty="0"/>
              <a:t>: </a:t>
            </a:r>
            <a:r>
              <a:rPr lang="en-US" sz="3600" b="1" dirty="0">
                <a:solidFill>
                  <a:srgbClr val="800000"/>
                </a:solidFill>
              </a:rPr>
              <a:t>1</a:t>
            </a:r>
            <a:r>
              <a:rPr lang="hr-HR" sz="3600" b="1" dirty="0">
                <a:solidFill>
                  <a:srgbClr val="800000"/>
                </a:solidFill>
              </a:rPr>
              <a:t>275</a:t>
            </a:r>
            <a:r>
              <a:rPr lang="en-US" sz="3600" b="1" dirty="0">
                <a:solidFill>
                  <a:srgbClr val="800000"/>
                </a:solidFill>
              </a:rPr>
              <a:t>00+</a:t>
            </a:r>
            <a:r>
              <a:rPr lang="en-US" sz="3100" b="1" dirty="0">
                <a:solidFill>
                  <a:srgbClr val="800000"/>
                </a:solidFill>
              </a:rPr>
              <a:t> 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r>
              <a:rPr lang="hr-HR" dirty="0">
                <a:solidFill>
                  <a:srgbClr val="800000"/>
                </a:solidFill>
              </a:rPr>
              <a:t>16.</a:t>
            </a:r>
            <a:r>
              <a:rPr lang="en-US" dirty="0">
                <a:solidFill>
                  <a:srgbClr val="800000"/>
                </a:solidFill>
              </a:rPr>
              <a:t>0</a:t>
            </a:r>
            <a:r>
              <a:rPr lang="hr-HR" dirty="0">
                <a:solidFill>
                  <a:srgbClr val="800000"/>
                </a:solidFill>
              </a:rPr>
              <a:t>00+ </a:t>
            </a:r>
            <a:r>
              <a:rPr lang="hr-HR" dirty="0"/>
              <a:t>u</a:t>
            </a:r>
            <a:r>
              <a:rPr lang="en-US" dirty="0"/>
              <a:t> 201</a:t>
            </a:r>
            <a:r>
              <a:rPr lang="hr-HR" dirty="0"/>
              <a:t>2.</a:t>
            </a:r>
            <a:r>
              <a:rPr lang="en-US" dirty="0"/>
              <a:t>, </a:t>
            </a:r>
            <a:r>
              <a:rPr lang="en-US" dirty="0">
                <a:solidFill>
                  <a:srgbClr val="800000"/>
                </a:solidFill>
              </a:rPr>
              <a:t>25.000+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u</a:t>
            </a:r>
            <a:r>
              <a:rPr lang="en-US" dirty="0"/>
              <a:t> 2013</a:t>
            </a:r>
            <a:r>
              <a:rPr lang="hr-HR" dirty="0"/>
              <a:t>.</a:t>
            </a:r>
            <a:r>
              <a:rPr lang="en-US" dirty="0"/>
              <a:t>, </a:t>
            </a:r>
            <a:r>
              <a:rPr lang="en-US" dirty="0">
                <a:solidFill>
                  <a:srgbClr val="800000"/>
                </a:solidFill>
              </a:rPr>
              <a:t>28.000+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u</a:t>
            </a:r>
            <a:r>
              <a:rPr lang="en-US" dirty="0"/>
              <a:t> 2014</a:t>
            </a:r>
            <a:r>
              <a:rPr lang="hr-HR" dirty="0"/>
              <a:t>.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24.000+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u</a:t>
            </a:r>
            <a:r>
              <a:rPr lang="en-US" dirty="0"/>
              <a:t> 2015</a:t>
            </a:r>
            <a:r>
              <a:rPr lang="hr-HR" dirty="0"/>
              <a:t>.</a:t>
            </a:r>
            <a:r>
              <a:rPr lang="en-US" dirty="0"/>
              <a:t>, </a:t>
            </a:r>
            <a:r>
              <a:rPr lang="en-US" dirty="0">
                <a:solidFill>
                  <a:srgbClr val="800000"/>
                </a:solidFill>
              </a:rPr>
              <a:t>2</a:t>
            </a:r>
            <a:r>
              <a:rPr lang="hr-HR" dirty="0">
                <a:solidFill>
                  <a:srgbClr val="800000"/>
                </a:solidFill>
              </a:rPr>
              <a:t>4</a:t>
            </a:r>
            <a:r>
              <a:rPr lang="en-US" dirty="0">
                <a:solidFill>
                  <a:srgbClr val="800000"/>
                </a:solidFill>
              </a:rPr>
              <a:t>.000+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u</a:t>
            </a:r>
            <a:r>
              <a:rPr lang="en-US" dirty="0"/>
              <a:t> 2016</a:t>
            </a:r>
            <a:r>
              <a:rPr lang="hr-HR" dirty="0"/>
              <a:t>., </a:t>
            </a:r>
            <a:r>
              <a:rPr lang="hr-HR" dirty="0">
                <a:solidFill>
                  <a:srgbClr val="800000"/>
                </a:solidFill>
              </a:rPr>
              <a:t>10.000+</a:t>
            </a:r>
            <a:r>
              <a:rPr lang="hr-HR" dirty="0"/>
              <a:t> u 2017.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hr-HR" sz="3500" dirty="0"/>
              <a:t>Mjesečni maksimum</a:t>
            </a:r>
            <a:r>
              <a:rPr lang="en-US" sz="3500" dirty="0"/>
              <a:t>: </a:t>
            </a:r>
            <a:r>
              <a:rPr lang="en-US" sz="4300" b="1" dirty="0">
                <a:solidFill>
                  <a:srgbClr val="800000"/>
                </a:solidFill>
              </a:rPr>
              <a:t>6663</a:t>
            </a:r>
            <a:r>
              <a:rPr lang="en-US" sz="3900" b="1" dirty="0">
                <a:solidFill>
                  <a:srgbClr val="800000"/>
                </a:solidFill>
              </a:rPr>
              <a:t> </a:t>
            </a:r>
            <a:r>
              <a:rPr lang="en-US" sz="3500" dirty="0"/>
              <a:t>(</a:t>
            </a:r>
            <a:r>
              <a:rPr lang="hr-HR" sz="3500" dirty="0"/>
              <a:t>ožujak </a:t>
            </a:r>
            <a:r>
              <a:rPr lang="en-US" sz="3500" dirty="0"/>
              <a:t>2016</a:t>
            </a:r>
            <a:r>
              <a:rPr lang="hr-HR" sz="3500" dirty="0"/>
              <a:t>.</a:t>
            </a:r>
            <a:r>
              <a:rPr lang="en-US" sz="3500" dirty="0"/>
              <a:t>)</a:t>
            </a:r>
          </a:p>
          <a:p>
            <a:r>
              <a:rPr lang="hr-HR" sz="3500" dirty="0"/>
              <a:t>Dnevni maksimum</a:t>
            </a:r>
            <a:r>
              <a:rPr lang="en-US" sz="3500" dirty="0"/>
              <a:t>: </a:t>
            </a:r>
            <a:r>
              <a:rPr lang="en-US" sz="4300" b="1" dirty="0">
                <a:solidFill>
                  <a:srgbClr val="800000"/>
                </a:solidFill>
              </a:rPr>
              <a:t>1664</a:t>
            </a:r>
            <a:r>
              <a:rPr lang="en-US" sz="3500" b="1" dirty="0">
                <a:solidFill>
                  <a:srgbClr val="800000"/>
                </a:solidFill>
              </a:rPr>
              <a:t> </a:t>
            </a:r>
            <a:r>
              <a:rPr lang="en-US" sz="3500" dirty="0"/>
              <a:t>(30</a:t>
            </a:r>
            <a:r>
              <a:rPr lang="hr-HR" sz="3500" dirty="0"/>
              <a:t>. ožujak</a:t>
            </a:r>
            <a:r>
              <a:rPr lang="en-US" sz="3500" dirty="0"/>
              <a:t> 2016</a:t>
            </a:r>
            <a:r>
              <a:rPr lang="hr-HR" sz="3500" dirty="0"/>
              <a:t>.</a:t>
            </a:r>
            <a:r>
              <a:rPr lang="en-US" sz="3500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2A10-8C85-46C5-9CA0-BCFA8DEBAFE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/>
          <a:stretch/>
        </p:blipFill>
        <p:spPr bwMode="auto">
          <a:xfrm>
            <a:off x="251520" y="4725144"/>
            <a:ext cx="8732118" cy="166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26382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E35D-7270-48D6-916F-DB6A0116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800000"/>
                </a:solidFill>
              </a:rPr>
              <a:t>Tko</a:t>
            </a:r>
            <a:r>
              <a:rPr lang="hr-HR" dirty="0"/>
              <a:t> nas "čita"?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950A4-51CC-42AC-BF48-3A9E6D0A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CE537-3B9D-4008-B497-6205A14F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A4D2-1CE2-4F14-8C7E-2D54526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31</a:t>
            </a:fld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378B60-64E7-427C-98AF-CC8600E5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7" y="1622599"/>
            <a:ext cx="7704856" cy="4739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B2D200-7AD9-40D9-9899-9215B2E71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545" y="1591464"/>
            <a:ext cx="2986832" cy="477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2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7"/>
            <a:ext cx="7201495" cy="1143000"/>
          </a:xfrm>
        </p:spPr>
        <p:txBody>
          <a:bodyPr/>
          <a:lstStyle/>
          <a:p>
            <a:r>
              <a:rPr lang="hr-HR" dirty="0"/>
              <a:t>Java </a:t>
            </a:r>
            <a:r>
              <a:rPr lang="hr-HR" dirty="0">
                <a:solidFill>
                  <a:srgbClr val="800000"/>
                </a:solidFill>
              </a:rPr>
              <a:t>konferencije</a:t>
            </a:r>
            <a:r>
              <a:rPr lang="hr-HR" dirty="0"/>
              <a:t> u Hrvatskoj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3849"/>
              </p:ext>
            </p:extLst>
          </p:nvPr>
        </p:nvGraphicFramePr>
        <p:xfrm>
          <a:off x="395536" y="1628804"/>
          <a:ext cx="8496943" cy="482453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6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605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Konferencija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Lokacija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Datum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Broj predavanja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Broj programskih cjelina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Broj sudionika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Sudionici iz zemalja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Cro</a:t>
                      </a:r>
                      <a:r>
                        <a:rPr lang="hr-HR" sz="1600" dirty="0">
                          <a:effectLst/>
                        </a:rPr>
                        <a:t>'16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Rovinj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10.-12.5.2017.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50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280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3510369475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  <a:effectLst/>
                        </a:rPr>
                        <a:t>ntura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v3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11.2.2017.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27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310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4075854374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HrOUG 2016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18.-22.10.2016.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7</a:t>
                      </a:r>
                      <a:r>
                        <a:rPr lang="hr-HR" sz="1600" dirty="0">
                          <a:effectLst/>
                        </a:rPr>
                        <a:t> (od 96)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 (od 9)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450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Cro</a:t>
                      </a:r>
                      <a:r>
                        <a:rPr lang="hr-HR" sz="1600" dirty="0">
                          <a:effectLst/>
                        </a:rPr>
                        <a:t>'16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Rovinj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18.-20.5.2016.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56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260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  <a:effectLst/>
                        </a:rPr>
                        <a:t>ntura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v3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Zagreb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20.2.2016.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23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300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Cro</a:t>
                      </a:r>
                      <a:r>
                        <a:rPr lang="hr-HR" sz="1600" dirty="0">
                          <a:effectLst/>
                        </a:rPr>
                        <a:t>'15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10.-12.5.2015.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46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200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  <a:effectLst/>
                        </a:rPr>
                        <a:t>ntura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v2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15.11.2014.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160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Cro</a:t>
                      </a:r>
                      <a:r>
                        <a:rPr lang="hr-HR" sz="1600" dirty="0">
                          <a:effectLst/>
                        </a:rPr>
                        <a:t>'14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Poreč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11.-13.5.2014.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0" dirty="0">
                          <a:effectLst/>
                        </a:rPr>
                        <a:t>50</a:t>
                      </a:r>
                      <a:endParaRPr lang="en-US" sz="18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220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  <a:effectLst/>
                        </a:rPr>
                        <a:t>ntura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v1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22.2.2014.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150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WebCamp 2013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Zagreb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26.10.2013.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24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HrOUG 2013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15.-19.10.2013.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11</a:t>
                      </a:r>
                      <a:r>
                        <a:rPr lang="hr-HR" sz="1600" dirty="0">
                          <a:effectLst/>
                        </a:rPr>
                        <a:t> (od 90)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 (od 7)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370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Cro</a:t>
                      </a:r>
                      <a:r>
                        <a:rPr lang="hr-HR" sz="1600" dirty="0">
                          <a:effectLst/>
                        </a:rPr>
                        <a:t>'13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Tuhelj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3.-5.6.2013.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50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200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HrOUG 2012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16.-20.10.2012.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11</a:t>
                      </a:r>
                      <a:r>
                        <a:rPr lang="hr-HR" sz="1600" dirty="0">
                          <a:effectLst/>
                        </a:rPr>
                        <a:t> (od 114)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 (od 7)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370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WebCamp 2012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24.11.2012.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24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Java 2012</a:t>
                      </a:r>
                      <a:endParaRPr lang="en-US" sz="1800" dirty="0">
                        <a:solidFill>
                          <a:srgbClr val="8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Tuhelj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29.-30.5.2012.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34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170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HrOUG 2011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18.-22.10.2011.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12</a:t>
                      </a:r>
                      <a:r>
                        <a:rPr lang="hr-HR" sz="1600" dirty="0">
                          <a:effectLst/>
                        </a:rPr>
                        <a:t> (od 96)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 (od 9)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32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1547578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7"/>
            <a:ext cx="7129487" cy="1143000"/>
          </a:xfrm>
        </p:spPr>
        <p:txBody>
          <a:bodyPr/>
          <a:lstStyle/>
          <a:p>
            <a:r>
              <a:rPr lang="hr-HR" dirty="0">
                <a:solidFill>
                  <a:srgbClr val="800000"/>
                </a:solidFill>
              </a:rPr>
              <a:t>JavaCro</a:t>
            </a:r>
            <a:r>
              <a:rPr lang="hr-HR" dirty="0"/>
              <a:t> i </a:t>
            </a:r>
            <a:r>
              <a:rPr lang="hr-HR" dirty="0">
                <a:solidFill>
                  <a:srgbClr val="800000"/>
                </a:solidFill>
              </a:rPr>
              <a:t>Javantura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33</a:t>
            </a:fld>
            <a:endParaRPr lang="hr-HR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66068218"/>
              </p:ext>
            </p:extLst>
          </p:nvPr>
        </p:nvGraphicFramePr>
        <p:xfrm>
          <a:off x="251520" y="1628801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331640" y="1844824"/>
            <a:ext cx="3384376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rgbClr val="800000"/>
                </a:solidFill>
                <a:sym typeface="Wingdings" panose="05000000000000000000" pitchFamily="2" charset="2"/>
              </a:rPr>
              <a:t>#HUJAK </a:t>
            </a:r>
            <a:r>
              <a:rPr lang="en-US" b="1" dirty="0">
                <a:sym typeface="Wingdings" panose="05000000000000000000" pitchFamily="2" charset="2"/>
              </a:rPr>
              <a:t>#JavaCro #Javantura </a:t>
            </a:r>
            <a:r>
              <a:rPr lang="en-US" b="1" dirty="0">
                <a:solidFill>
                  <a:srgbClr val="800000"/>
                </a:solidFill>
                <a:sym typeface="Wingdings" panose="05000000000000000000" pitchFamily="2" charset="2"/>
              </a:rPr>
              <a:t>#proud</a:t>
            </a:r>
            <a:r>
              <a:rPr lang="hr-HR" b="1" dirty="0">
                <a:solidFill>
                  <a:srgbClr val="800000"/>
                </a:solidFill>
                <a:sym typeface="Wingdings" panose="05000000000000000000" pitchFamily="2" charset="2"/>
              </a:rPr>
              <a:t> :-)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25836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Partnerske </a:t>
            </a:r>
            <a:r>
              <a:rPr lang="hr-HR" dirty="0">
                <a:solidFill>
                  <a:srgbClr val="800000"/>
                </a:solidFill>
              </a:rPr>
              <a:t>konferencije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Konferencije koje </a:t>
            </a:r>
            <a:r>
              <a:rPr lang="hr-HR" b="1" dirty="0"/>
              <a:t>podržavamo </a:t>
            </a:r>
            <a:r>
              <a:rPr lang="hr-HR" dirty="0"/>
              <a:t>i </a:t>
            </a:r>
            <a:r>
              <a:rPr lang="hr-HR" b="1" dirty="0"/>
              <a:t>potpomažemo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34</a:t>
            </a:fld>
            <a:endParaRPr lang="hr-HR" dirty="0"/>
          </a:p>
        </p:txBody>
      </p:sp>
      <p:sp>
        <p:nvSpPr>
          <p:cNvPr id="6" name="AutoShape 5" descr="QED Logo"/>
          <p:cNvSpPr>
            <a:spLocks noChangeAspect="1" noChangeArrowheads="1"/>
          </p:cNvSpPr>
          <p:nvPr/>
        </p:nvSpPr>
        <p:spPr bwMode="auto">
          <a:xfrm>
            <a:off x="155575" y="-1444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QED Logo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QED Logo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QED Logo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 descr="C:\Dropbox\HUJAK\K Javantura v3\Slike\droidcon_Zagreb_vizual\logotipovi\logo_droidcon.png">
            <a:extLst>
              <a:ext uri="{FF2B5EF4-FFF2-40B4-BE49-F238E27FC236}">
                <a16:creationId xmlns:a16="http://schemas.microsoft.com/office/drawing/2014/main" id="{CC936CC4-25FA-4806-8811-5581EE40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7" y="2852808"/>
            <a:ext cx="1707771" cy="9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ropbox\HUJAK\K Javantura v3\Slike\DC2016-logo_horizontal_prosireni_dvobojni.png">
            <a:extLst>
              <a:ext uri="{FF2B5EF4-FFF2-40B4-BE49-F238E27FC236}">
                <a16:creationId xmlns:a16="http://schemas.microsoft.com/office/drawing/2014/main" id="{6F93BCEF-12B3-4756-AD1A-90F2AC5DB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90" y="2162430"/>
            <a:ext cx="2359426" cy="8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croz.net/wp-content/uploads/2015/12/qed3.png">
            <a:extLst>
              <a:ext uri="{FF2B5EF4-FFF2-40B4-BE49-F238E27FC236}">
                <a16:creationId xmlns:a16="http://schemas.microsoft.com/office/drawing/2014/main" id="{B71157B1-1E51-4B59-9DC1-DB30C1C8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11106" r="5404" b="12089"/>
          <a:stretch/>
        </p:blipFill>
        <p:spPr bwMode="auto">
          <a:xfrm>
            <a:off x="6155044" y="2795685"/>
            <a:ext cx="1930401" cy="10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D1CF8948-392F-4217-8F8E-51A059DB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8" y="4221269"/>
            <a:ext cx="2161880" cy="97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hange_logo_color">
            <a:extLst>
              <a:ext uri="{FF2B5EF4-FFF2-40B4-BE49-F238E27FC236}">
                <a16:creationId xmlns:a16="http://schemas.microsoft.com/office/drawing/2014/main" id="{482F1BF4-C803-4B5C-BC85-0D5E0FD18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63" y="4868227"/>
            <a:ext cx="2515044" cy="9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57C845-3737-4EBF-AFEF-C556693AB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235" y="4346130"/>
            <a:ext cx="2816585" cy="817893"/>
          </a:xfrm>
          <a:prstGeom prst="rect">
            <a:avLst/>
          </a:prstGeom>
        </p:spPr>
      </p:pic>
      <p:pic>
        <p:nvPicPr>
          <p:cNvPr id="24" name="Picture 2" descr="Image result for infobip dev days 2017">
            <a:extLst>
              <a:ext uri="{FF2B5EF4-FFF2-40B4-BE49-F238E27FC236}">
                <a16:creationId xmlns:a16="http://schemas.microsoft.com/office/drawing/2014/main" id="{3F83503F-2B9E-4E7C-8DFF-BBD589C7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79" y="3554195"/>
            <a:ext cx="19431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800000"/>
                </a:solidFill>
              </a:rPr>
              <a:t>Partneri</a:t>
            </a:r>
            <a:r>
              <a:rPr lang="hr-HR" dirty="0"/>
              <a:t> i </a:t>
            </a:r>
            <a:r>
              <a:rPr lang="hr-HR" dirty="0">
                <a:solidFill>
                  <a:srgbClr val="800000"/>
                </a:solidFill>
              </a:rPr>
              <a:t>prijatelji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0487" name="Date Placeholder 6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/>
              <a:t>www.hujak.hr</a:t>
            </a:r>
            <a:endParaRPr lang="en-US" dirty="0"/>
          </a:p>
        </p:txBody>
      </p:sp>
      <p:pic>
        <p:nvPicPr>
          <p:cNvPr id="21507" name="Picture 4" descr="C:\Data\Job\HUJAK - CroJUA\Slike\Other\hroug_mediu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3" y="1746044"/>
            <a:ext cx="1707456" cy="6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12" y="1820084"/>
            <a:ext cx="1287674" cy="4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99" y="1744459"/>
            <a:ext cx="1509716" cy="67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2290" name="Picture 2" descr="Udruga Agile Croat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78" y="2396797"/>
            <a:ext cx="1989905" cy="4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Kompetencijski centar za programskom in&amp;zcaron;enjerstvo u otvorenim sustavi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3" y="3891011"/>
            <a:ext cx="2592758" cy="5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avantura.files.wordpress.com/2014/01/mreza_logo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2" y="4968012"/>
            <a:ext cx="1764387" cy="4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javantura.files.wordpress.com/2014/02/openblend-25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09" y="2958067"/>
            <a:ext cx="2480546" cy="6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javantura.files.wordpress.com/2014/02/jug_ba-250x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9" y="2519466"/>
            <a:ext cx="1341287" cy="8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ata\Job\HUJAK\Konferencija Javantura'14\javasve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45535"/>
            <a:ext cx="962027" cy="9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ata\Job\HUJAK\Konferencija Javantura'14\JUG_MK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91" y="3432262"/>
            <a:ext cx="1387845" cy="9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NetBeans User Group Serb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18" y="3810000"/>
            <a:ext cx="1836397" cy="5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ioug.si/images/SIOUG/SIOUG%20logo%205594CF%20200x40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2206" y="3951662"/>
            <a:ext cx="1024692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javantura.files.wordpress.com/2014/02/carne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53" y="1820084"/>
            <a:ext cx="1825414" cy="4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javantura.files.wordpress.com/2017/01/jug-bg_150x15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29" y="2579549"/>
            <a:ext cx="1046332" cy="10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javantura.files.wordpress.com/2017/02/rit-logo-20yrs_200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39" y="4448196"/>
            <a:ext cx="1237177" cy="144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javantura.files.wordpress.com/2017/02/netokracija_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22" y="4660676"/>
            <a:ext cx="238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ŠOR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44" y="4546643"/>
            <a:ext cx="1112273" cy="8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hujak.files.wordpress.com/2017/01/global_456778650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5" y="2601397"/>
            <a:ext cx="1113155" cy="11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39EF2-8F37-44F8-8442-45F69711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7742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urizam.primjena.com/template/images/logo/ericsson-NTK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4" y="4969197"/>
            <a:ext cx="1857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hujak.files.wordpress.com/2012/05/sv-group.jpg?w=159&amp;h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1514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4075" y="228600"/>
            <a:ext cx="6769100" cy="1189039"/>
          </a:xfrm>
        </p:spPr>
        <p:txBody>
          <a:bodyPr/>
          <a:lstStyle/>
          <a:p>
            <a:r>
              <a:rPr lang="hr-HR" dirty="0"/>
              <a:t>Članovi HUJAK-a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www.hujak.hr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9F9B-97F2-48D1-8ED6-84E34EFD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hujak.files.wordpress.com/2012/05/amphinicy.png?w=6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11885"/>
            <a:ext cx="1611340" cy="5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hujak.files.wordpress.com/2012/05/dabar.jpg?w=6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78" y="1627400"/>
            <a:ext cx="1102842" cy="7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hujak.files.wordpress.com/2012/10/etna_logo2.png?w=146&amp;h=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46" y="2393263"/>
            <a:ext cx="1147454" cy="3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ujak.files.wordpress.com/2012/05/evolva_250x66.png?w=200&amp;h=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63" y="2402496"/>
            <a:ext cx="1756457" cy="4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hujak.files.wordpress.com/2012/07/mangonel.png?w=175&amp;h=7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23" y="3710624"/>
            <a:ext cx="1186277" cy="5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hujak.files.wordpress.com/2012/05/mips1.png?w=100&amp;h=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70" y="3781367"/>
            <a:ext cx="831030" cy="3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hujak.files.wordpress.com/2012/05/optimit.png?w=150&amp;h=5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704678"/>
            <a:ext cx="142875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N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78" y="2426187"/>
            <a:ext cx="1618174" cy="3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NG ICT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41" y="3040052"/>
            <a:ext cx="1740704" cy="4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rengeti_300x16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191000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KD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08631" y="1824095"/>
            <a:ext cx="796550" cy="44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QN4leowpSqKLmpGW5AjGsK_ThPTyB0W8enmeAtxI8MSvwwvjzk2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6187"/>
            <a:ext cx="1531130" cy="3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K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53" y="3072408"/>
            <a:ext cx="1290439" cy="4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javantura.files.wordpress.com/2014/02/croz-logo-300x14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13" y="1714939"/>
            <a:ext cx="1160591" cy="5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avantura.files.wordpress.com/2014/02/apis_it.png?w=3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19" y="1752600"/>
            <a:ext cx="1583281" cy="39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tera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67" y="3056405"/>
            <a:ext cx="1531881" cy="3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feray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2" y="3789040"/>
            <a:ext cx="14287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rdus_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72" y="3840714"/>
            <a:ext cx="1240928" cy="2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edamit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326256"/>
            <a:ext cx="14287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&amp;Ccaron;lan eng 125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0772" y="110582"/>
            <a:ext cx="1275893" cy="13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ata\Job\HUJAK\Slike\HUJAK\Članovi - pravne osobe\inovatrend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"/>
          <a:stretch/>
        </p:blipFill>
        <p:spPr bwMode="auto">
          <a:xfrm>
            <a:off x="1403648" y="2916211"/>
            <a:ext cx="1777144" cy="7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ata\Job\HUJAK\Slike\HUJAK\Članovi - pravne osobe\Persolvo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7" y="4326256"/>
            <a:ext cx="1633370" cy="3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poslovna.hr/lite/profilslika.ashx?type=l&amp;show=93472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25" y="3821647"/>
            <a:ext cx="1121375" cy="2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88908" y="501317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Steatoda</a:t>
            </a:r>
          </a:p>
        </p:txBody>
      </p:sp>
      <p:pic>
        <p:nvPicPr>
          <p:cNvPr id="14" name="Picture 8" descr="http://cnet4.cbsistatic.com/hub/i/2012/01/26/bb6f8b4a-fdbb-11e2-8c7c-d4ae52e62bcc/88848b454b675d6b0ecb922c356ae0fa/RealNetworks-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67" y="4426658"/>
            <a:ext cx="1649433" cy="2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rilix.hr/images/header_part1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90" y="4941168"/>
            <a:ext cx="1232406" cy="3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spi.hr/img/logo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7" y="5517232"/>
            <a:ext cx="1136881" cy="57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identalia.hr/img/logo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43" y="4400641"/>
            <a:ext cx="1104057" cy="2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cisex.org/var/ezwebin_site/storage/images/cisex/clanovi/beta-tau-beta-d.o.o/8341-2-cro-HR/Beta-Tau-Beta-d.o.o_small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31847"/>
            <a:ext cx="11430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ropbox\HUJAK\K Javantura v3\Slike\S2LogoFinal65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" y="5557757"/>
            <a:ext cx="1301695" cy="6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17232"/>
            <a:ext cx="825757" cy="82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Altima Business Integrator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79" y="1792406"/>
            <a:ext cx="1296303" cy="38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32" y="4810977"/>
            <a:ext cx="1177085" cy="68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40" y="3113538"/>
            <a:ext cx="1215301" cy="24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AG04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4" y="1763606"/>
            <a:ext cx="1205038" cy="3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bip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1276107" cy="3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48" y="2271614"/>
            <a:ext cx="1105658" cy="646810"/>
          </a:xfrm>
          <a:prstGeom prst="rect">
            <a:avLst/>
          </a:prstGeom>
        </p:spPr>
      </p:pic>
      <p:pic>
        <p:nvPicPr>
          <p:cNvPr id="15364" name="Picture 4" descr="Image result for dynniq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"/>
          <a:stretch/>
        </p:blipFill>
        <p:spPr bwMode="auto">
          <a:xfrm>
            <a:off x="60559" y="2338186"/>
            <a:ext cx="1286328" cy="52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ive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17" y="5517232"/>
            <a:ext cx="797383" cy="7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51" y="1779700"/>
            <a:ext cx="1678710" cy="377710"/>
          </a:xfrm>
          <a:prstGeom prst="rect">
            <a:avLst/>
          </a:prstGeom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12ABA42E-59F2-4EDA-A6A9-C0196C1B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30" y="4969197"/>
            <a:ext cx="1132165" cy="6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hrvatski telekom logo">
            <a:extLst>
              <a:ext uri="{FF2B5EF4-FFF2-40B4-BE49-F238E27FC236}">
                <a16:creationId xmlns:a16="http://schemas.microsoft.com/office/drawing/2014/main" id="{88087B7A-D33D-47F0-A421-E2A834E4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33" y="5497610"/>
            <a:ext cx="941367" cy="9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s-upravnaskolazagreb-zg.skole.hr/upload/ss-upravnaibirotehnicka-zg/images/multistatic/215/Image/srce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83" y="5486400"/>
            <a:ext cx="1413717" cy="4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CBAEC6-1D36-4938-ADAD-7834B5D2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17700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Suradnja s </a:t>
            </a:r>
            <a:r>
              <a:rPr lang="en-US" dirty="0">
                <a:solidFill>
                  <a:srgbClr val="800000"/>
                </a:solidFill>
              </a:rPr>
              <a:t>Oracle</a:t>
            </a:r>
            <a:r>
              <a:rPr lang="en-US" dirty="0"/>
              <a:t> </a:t>
            </a:r>
            <a:r>
              <a:rPr lang="en-US" dirty="0">
                <a:solidFill>
                  <a:srgbClr val="800000"/>
                </a:solidFill>
              </a:rPr>
              <a:t>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830737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Prisutni u </a:t>
            </a:r>
            <a:r>
              <a:rPr lang="en-US" b="1" dirty="0">
                <a:solidFill>
                  <a:srgbClr val="800000"/>
                </a:solidFill>
              </a:rPr>
              <a:t>100+</a:t>
            </a:r>
            <a:r>
              <a:rPr lang="en-US" b="1" dirty="0"/>
              <a:t> </a:t>
            </a:r>
            <a:r>
              <a:rPr lang="hr-HR" b="1" dirty="0"/>
              <a:t>zemalja </a:t>
            </a:r>
            <a:r>
              <a:rPr lang="hr-HR" dirty="0"/>
              <a:t>s </a:t>
            </a:r>
            <a:r>
              <a:rPr lang="en-US" b="1" dirty="0">
                <a:solidFill>
                  <a:srgbClr val="800000"/>
                </a:solidFill>
              </a:rPr>
              <a:t>2</a:t>
            </a:r>
            <a:r>
              <a:rPr lang="hr-HR" b="1" dirty="0">
                <a:solidFill>
                  <a:srgbClr val="800000"/>
                </a:solidFill>
              </a:rPr>
              <a:t>,</a:t>
            </a:r>
            <a:r>
              <a:rPr lang="en-US" b="1" dirty="0">
                <a:solidFill>
                  <a:srgbClr val="800000"/>
                </a:solidFill>
              </a:rPr>
              <a:t>5</a:t>
            </a:r>
            <a:r>
              <a:rPr lang="hr-HR" b="1" dirty="0"/>
              <a:t> milijuna </a:t>
            </a:r>
            <a:r>
              <a:rPr lang="hr-HR" dirty="0"/>
              <a:t>studenata</a:t>
            </a:r>
            <a:endParaRPr lang="en-US" dirty="0"/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100</a:t>
            </a:r>
            <a:r>
              <a:rPr lang="hr-HR" b="1" dirty="0">
                <a:solidFill>
                  <a:srgbClr val="800000"/>
                </a:solidFill>
              </a:rPr>
              <a:t>+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hr-HR" b="1" dirty="0"/>
              <a:t>obrazovnih institucija </a:t>
            </a:r>
            <a:r>
              <a:rPr lang="hr-HR" dirty="0"/>
              <a:t>u </a:t>
            </a:r>
            <a:r>
              <a:rPr lang="hr-HR" b="1" dirty="0">
                <a:solidFill>
                  <a:srgbClr val="800000"/>
                </a:solidFill>
              </a:rPr>
              <a:t>Hrvatskoj</a:t>
            </a:r>
            <a:endParaRPr lang="en-US" b="1" dirty="0">
              <a:solidFill>
                <a:srgbClr val="800000"/>
              </a:solidFill>
            </a:endParaRPr>
          </a:p>
          <a:p>
            <a:r>
              <a:rPr lang="hr-HR" b="1" dirty="0"/>
              <a:t>Besplatni </a:t>
            </a:r>
            <a:r>
              <a:rPr lang="hr-HR" b="1" dirty="0">
                <a:solidFill>
                  <a:srgbClr val="800000"/>
                </a:solidFill>
              </a:rPr>
              <a:t>tečajevi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i </a:t>
            </a:r>
            <a:r>
              <a:rPr lang="hr-HR" b="1" dirty="0">
                <a:solidFill>
                  <a:srgbClr val="800000"/>
                </a:solidFill>
              </a:rPr>
              <a:t>radionice</a:t>
            </a:r>
            <a:endParaRPr lang="en-US" dirty="0"/>
          </a:p>
          <a:p>
            <a:pPr lvl="1"/>
            <a:r>
              <a:rPr lang="hr-HR" dirty="0"/>
              <a:t>Materijali za </a:t>
            </a:r>
            <a:r>
              <a:rPr lang="hr-HR" b="1" dirty="0"/>
              <a:t>učenje</a:t>
            </a:r>
            <a:endParaRPr lang="en-US" b="1" dirty="0"/>
          </a:p>
          <a:p>
            <a:pPr lvl="1"/>
            <a:r>
              <a:rPr lang="hr-HR" dirty="0"/>
              <a:t>Za učitelje: Java, baze podataka…</a:t>
            </a:r>
          </a:p>
          <a:p>
            <a:pPr lvl="1"/>
            <a:r>
              <a:rPr lang="hr-HR" dirty="0"/>
              <a:t>Za učenike: </a:t>
            </a:r>
            <a:r>
              <a:rPr lang="en-US" b="1" dirty="0"/>
              <a:t>Java Fundamentals</a:t>
            </a:r>
            <a:r>
              <a:rPr lang="hr-HR" b="1" dirty="0"/>
              <a:t> i </a:t>
            </a:r>
            <a:br>
              <a:rPr lang="hr-HR" b="1" dirty="0"/>
            </a:br>
            <a:r>
              <a:rPr lang="hr-HR" b="1" dirty="0"/>
              <a:t>Java </a:t>
            </a:r>
            <a:r>
              <a:rPr lang="en-US" b="1" dirty="0"/>
              <a:t>Foundations</a:t>
            </a:r>
            <a:r>
              <a:rPr lang="hr-HR" b="1" dirty="0"/>
              <a:t> </a:t>
            </a:r>
          </a:p>
          <a:p>
            <a:pPr lvl="1"/>
            <a:r>
              <a:rPr lang="hr-HR" dirty="0"/>
              <a:t>Za studente: </a:t>
            </a:r>
            <a:r>
              <a:rPr lang="en-US" b="1" dirty="0"/>
              <a:t>Java Programming </a:t>
            </a:r>
          </a:p>
          <a:p>
            <a:pPr lvl="1"/>
            <a:r>
              <a:rPr lang="en-US" b="1" dirty="0"/>
              <a:t>Alice</a:t>
            </a:r>
            <a:r>
              <a:rPr lang="hr-HR" dirty="0"/>
              <a:t> i</a:t>
            </a:r>
            <a:r>
              <a:rPr lang="en-US" dirty="0"/>
              <a:t> </a:t>
            </a:r>
            <a:r>
              <a:rPr lang="en-US" b="1" dirty="0" err="1"/>
              <a:t>Greenfoot</a:t>
            </a:r>
            <a:r>
              <a:rPr lang="hr-HR" dirty="0"/>
              <a:t> – "</a:t>
            </a:r>
            <a:r>
              <a:rPr lang="en-US" dirty="0"/>
              <a:t>Workshop in a Box</a:t>
            </a:r>
            <a:r>
              <a:rPr lang="hr-HR" dirty="0"/>
              <a:t>"</a:t>
            </a:r>
          </a:p>
          <a:p>
            <a:pPr lvl="1"/>
            <a:r>
              <a:rPr lang="hr-HR" dirty="0"/>
              <a:t>U skladu s </a:t>
            </a:r>
            <a:r>
              <a:rPr lang="hr-HR" b="1" dirty="0"/>
              <a:t>obrazovnim standardima</a:t>
            </a:r>
          </a:p>
          <a:p>
            <a:r>
              <a:rPr lang="hr-HR" dirty="0"/>
              <a:t>Pomoć u </a:t>
            </a:r>
            <a:r>
              <a:rPr lang="hr-HR" b="1" dirty="0">
                <a:solidFill>
                  <a:srgbClr val="800000"/>
                </a:solidFill>
              </a:rPr>
              <a:t>certifikaciji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i popusti</a:t>
            </a:r>
          </a:p>
          <a:p>
            <a:pPr lvl="1"/>
            <a:r>
              <a:rPr lang="en-US" b="1" dirty="0"/>
              <a:t>Junior Associate Certificate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F71-B453-4290-B3C1-C3F90AC08F93}" type="slidenum">
              <a:rPr lang="hr-HR" smtClean="0"/>
              <a:pPr/>
              <a:t>37</a:t>
            </a:fld>
            <a:endParaRPr lang="hr-HR" dirty="0"/>
          </a:p>
        </p:txBody>
      </p:sp>
      <p:pic>
        <p:nvPicPr>
          <p:cNvPr id="6" name="Picture 5" descr="Product, Service, Industry or Org Logo placehol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51" y="2060814"/>
            <a:ext cx="2016224" cy="103057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pic>
        <p:nvPicPr>
          <p:cNvPr id="1026" name="Picture 2" descr="Slikovni rezultat za c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73016"/>
            <a:ext cx="1684594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is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35" y="4412704"/>
            <a:ext cx="149582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eq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00" y="5127825"/>
            <a:ext cx="1672297" cy="60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C3F0-DD60-476F-B86B-FEA28C31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Workshop in a </a:t>
            </a:r>
            <a:r>
              <a:rPr lang="hr-HR" dirty="0" err="1"/>
              <a:t>Box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608BBE-7528-4E8A-9CDB-A93036803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810746"/>
              </p:ext>
            </p:extLst>
          </p:nvPr>
        </p:nvGraphicFramePr>
        <p:xfrm>
          <a:off x="323528" y="1565275"/>
          <a:ext cx="8569647" cy="46863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70515">
                  <a:extLst>
                    <a:ext uri="{9D8B030D-6E8A-4147-A177-3AD203B41FA5}">
                      <a16:colId xmlns:a16="http://schemas.microsoft.com/office/drawing/2014/main" val="1486475195"/>
                    </a:ext>
                  </a:extLst>
                </a:gridCol>
                <a:gridCol w="2546685">
                  <a:extLst>
                    <a:ext uri="{9D8B030D-6E8A-4147-A177-3AD203B41FA5}">
                      <a16:colId xmlns:a16="http://schemas.microsoft.com/office/drawing/2014/main" val="1063298531"/>
                    </a:ext>
                  </a:extLst>
                </a:gridCol>
                <a:gridCol w="2680970">
                  <a:extLst>
                    <a:ext uri="{9D8B030D-6E8A-4147-A177-3AD203B41FA5}">
                      <a16:colId xmlns:a16="http://schemas.microsoft.com/office/drawing/2014/main" val="3177425035"/>
                    </a:ext>
                  </a:extLst>
                </a:gridCol>
                <a:gridCol w="1206673">
                  <a:extLst>
                    <a:ext uri="{9D8B030D-6E8A-4147-A177-3AD203B41FA5}">
                      <a16:colId xmlns:a16="http://schemas.microsoft.com/office/drawing/2014/main" val="1748566125"/>
                    </a:ext>
                  </a:extLst>
                </a:gridCol>
                <a:gridCol w="664804">
                  <a:extLst>
                    <a:ext uri="{9D8B030D-6E8A-4147-A177-3AD203B41FA5}">
                      <a16:colId xmlns:a16="http://schemas.microsoft.com/office/drawing/2014/main" val="2886262171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Naziv radionice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Polaznici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Gradivo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Softver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Sati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857454895"/>
                  </a:ext>
                </a:extLst>
              </a:tr>
              <a:tr h="89262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Getting Started with Java Using Alice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Bez iskustva u programiranju, učenici viših razreda osnovne i nižih razreda srednjih škola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Osnove programiranja razvojem animiranih 3D priča i igara korištenjem objekata iz galerije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Alice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8 h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097532844"/>
                  </a:ext>
                </a:extLst>
              </a:tr>
              <a:tr h="11157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Creating Java Programs with Greenfoot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Razumiju osnovne koncepte programiranja – služi kao prijelaz prema programiranju u Javi, učenici srednje škole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Koncepti i principi objektno-orijentiranog programiranja kroz stvaranje 2D igara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Greenfoot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16 h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873432913"/>
                  </a:ext>
                </a:extLst>
              </a:tr>
              <a:tr h="11157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Programming the Finch Robot in Greenfoot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Znaju osnovne koncepte programiranja – služi kao prijelaz prema programiranju u Javi, učenici srednje škole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Koncepti i principi objektno-orijentiranog programiranja upravljanjem robotom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Greenfoot</a:t>
                      </a:r>
                      <a:endParaRPr lang="hr-HR" sz="200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Finch Robot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16 h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496885204"/>
                  </a:ext>
                </a:extLst>
              </a:tr>
              <a:tr h="11157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Programming the Finch Robot in Java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Znaju osnovne koncepte programiranja – služi kao prijelaz prema programiranju u Javi, učenici srednje škole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Koncepti i principi objektno-orijentiranog programiranja upravljanjem robotom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Java</a:t>
                      </a:r>
                      <a:endParaRPr lang="hr-HR" sz="2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Finch</a:t>
                      </a:r>
                      <a:r>
                        <a:rPr lang="hr-HR" sz="1400" dirty="0">
                          <a:effectLst/>
                        </a:rPr>
                        <a:t> Robot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16 h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31183115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57402-6D15-4A22-BDDE-5A2025CD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6BBA-08E1-4DFF-A737-F2101EBE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C09BE-87E1-4E48-9FF5-0E3DBA0D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38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9219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A15F76-EE86-4339-AD2B-ECCD7817F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Semestralni oblik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0C5C1-5F2D-4E2D-924B-2EF04833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Tečajevi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89658-1169-4ECF-B99C-E078FE3A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EAD99-1D84-4134-909F-29FE04FA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01F5C-AA50-4409-A4FA-CEB60DA8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39</a:t>
            </a:fld>
            <a:endParaRPr lang="hr-HR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029EADF-272C-4AA3-9D11-7D32A61E7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467870"/>
              </p:ext>
            </p:extLst>
          </p:nvPr>
        </p:nvGraphicFramePr>
        <p:xfrm>
          <a:off x="323528" y="2276872"/>
          <a:ext cx="8569647" cy="36576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60816">
                  <a:extLst>
                    <a:ext uri="{9D8B030D-6E8A-4147-A177-3AD203B41FA5}">
                      <a16:colId xmlns:a16="http://schemas.microsoft.com/office/drawing/2014/main" val="2152787788"/>
                    </a:ext>
                  </a:extLst>
                </a:gridCol>
                <a:gridCol w="2254473">
                  <a:extLst>
                    <a:ext uri="{9D8B030D-6E8A-4147-A177-3AD203B41FA5}">
                      <a16:colId xmlns:a16="http://schemas.microsoft.com/office/drawing/2014/main" val="2941466360"/>
                    </a:ext>
                  </a:extLst>
                </a:gridCol>
                <a:gridCol w="3225472">
                  <a:extLst>
                    <a:ext uri="{9D8B030D-6E8A-4147-A177-3AD203B41FA5}">
                      <a16:colId xmlns:a16="http://schemas.microsoft.com/office/drawing/2014/main" val="1412600400"/>
                    </a:ext>
                  </a:extLst>
                </a:gridCol>
                <a:gridCol w="1064081">
                  <a:extLst>
                    <a:ext uri="{9D8B030D-6E8A-4147-A177-3AD203B41FA5}">
                      <a16:colId xmlns:a16="http://schemas.microsoft.com/office/drawing/2014/main" val="981082283"/>
                    </a:ext>
                  </a:extLst>
                </a:gridCol>
                <a:gridCol w="664805">
                  <a:extLst>
                    <a:ext uri="{9D8B030D-6E8A-4147-A177-3AD203B41FA5}">
                      <a16:colId xmlns:a16="http://schemas.microsoft.com/office/drawing/2014/main" val="2959607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Naziv tečaja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Polaznici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Gradivo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Softver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Sati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91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Java Fundamentals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Bez ili s malo iskustva u programiranju, najčešće stariji učenici srednjih škola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Osnovni koncepti objektne orijentacije, termini i sintaksa te koraci za stvaranje osnovnih programa razvojem 3D animacija, 2D igara i Java aplikacija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Alice</a:t>
                      </a:r>
                      <a:endParaRPr lang="hr-HR" sz="240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Greenfoot</a:t>
                      </a:r>
                      <a:endParaRPr lang="hr-HR" sz="240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Eclipse</a:t>
                      </a:r>
                      <a:endParaRPr lang="hr-HR" sz="240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JDK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90 h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3168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Java Foundations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 malo iskustva u programiranju, najčešće stariji učenici srednjih škola i mlađi studenti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Osnovni koncepti objektne orijentacije, termini i sintaksa te stvaranje osnovnih programa kroz razvoj i oblikovanje Java aplikacija u okruženju NetBeans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NetBeans JDK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90 h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7969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Java Programming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 osnovnim iskustvom u programiranju, najčešće mlađi studenti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Napredniji koncepti OO programiranja, uključivo pakete, razrede, generike, iznimke i ulazno-izlazne tokove u okruženju Eclipse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Eclipse</a:t>
                      </a:r>
                      <a:endParaRPr lang="hr-HR" sz="240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JDK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90 h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569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69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Malo </a:t>
            </a:r>
            <a:r>
              <a:rPr lang="hr-HR" dirty="0">
                <a:solidFill>
                  <a:srgbClr val="800000"/>
                </a:solidFill>
              </a:rPr>
              <a:t>povijesti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Kako se stvarala Java…</a:t>
            </a:r>
          </a:p>
          <a:p>
            <a:r>
              <a:rPr lang="hr-HR" b="1" dirty="0">
                <a:solidFill>
                  <a:srgbClr val="800000"/>
                </a:solidFill>
              </a:rPr>
              <a:t>HUJAK</a:t>
            </a:r>
            <a:r>
              <a:rPr lang="hr-HR" dirty="0"/>
              <a:t> – osnovan u prosincu 2011</a:t>
            </a:r>
            <a:r>
              <a:rPr lang="hr-HR" sz="2800" dirty="0"/>
              <a:t>.</a:t>
            </a:r>
          </a:p>
          <a:p>
            <a:r>
              <a:rPr lang="hr-HR" sz="2800" dirty="0"/>
              <a:t>U međuvremenu HUJAK organizirao </a:t>
            </a:r>
            <a:r>
              <a:rPr lang="hr-HR" sz="2800" b="1" dirty="0">
                <a:solidFill>
                  <a:srgbClr val="800000"/>
                </a:solidFill>
              </a:rPr>
              <a:t>16</a:t>
            </a:r>
            <a:r>
              <a:rPr lang="hr-HR" sz="2800" b="1" dirty="0"/>
              <a:t> konferencija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6x </a:t>
            </a:r>
            <a:r>
              <a:rPr lang="en-US" sz="2000" b="1" dirty="0">
                <a:sym typeface="Wingdings" panose="05000000000000000000" pitchFamily="2" charset="2"/>
              </a:rPr>
              <a:t>Java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Cro</a:t>
            </a:r>
            <a:r>
              <a:rPr lang="en-US" sz="2000" dirty="0">
                <a:sym typeface="Wingdings" panose="05000000000000000000" pitchFamily="2" charset="2"/>
              </a:rPr>
              <a:t>, 4x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Java</a:t>
            </a:r>
            <a:r>
              <a:rPr lang="en-US" sz="2000" b="1" dirty="0">
                <a:solidFill>
                  <a:schemeClr val="tx2"/>
                </a:solidFill>
                <a:sym typeface="Wingdings" panose="05000000000000000000" pitchFamily="2" charset="2"/>
              </a:rPr>
              <a:t>ntura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hr-HR" sz="2000" dirty="0">
                <a:sym typeface="Wingdings" panose="05000000000000000000" pitchFamily="2" charset="2"/>
              </a:rPr>
              <a:t>4</a:t>
            </a:r>
            <a:r>
              <a:rPr lang="en-US" sz="2000" dirty="0">
                <a:sym typeface="Wingdings" panose="05000000000000000000" pitchFamily="2" charset="2"/>
              </a:rPr>
              <a:t>x Java Days @HrOUG, 2x WebCamp</a:t>
            </a:r>
            <a:endParaRPr lang="en-US" sz="2000" dirty="0"/>
          </a:p>
          <a:p>
            <a:pPr lvl="1"/>
            <a:endParaRPr lang="hr-HR" dirty="0"/>
          </a:p>
          <a:p>
            <a:pPr lvl="1"/>
            <a:endParaRPr lang="en-US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D447965-6C3A-4536-919D-12064216F6C1}"/>
              </a:ext>
            </a:extLst>
          </p:cNvPr>
          <p:cNvCxnSpPr>
            <a:endCxn id="96" idx="1"/>
          </p:cNvCxnSpPr>
          <p:nvPr/>
        </p:nvCxnSpPr>
        <p:spPr>
          <a:xfrm flipH="1">
            <a:off x="229494" y="4119710"/>
            <a:ext cx="8245" cy="11114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5" name="Rounded Rectangle 109">
            <a:extLst>
              <a:ext uri="{FF2B5EF4-FFF2-40B4-BE49-F238E27FC236}">
                <a16:creationId xmlns:a16="http://schemas.microsoft.com/office/drawing/2014/main" id="{92FC339A-D494-40C5-AB11-33ED93ABD1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9494" y="5040689"/>
            <a:ext cx="8662986" cy="381000"/>
          </a:xfrm>
          <a:prstGeom prst="roundRect">
            <a:avLst>
              <a:gd name="adj" fmla="val 1000000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8420661-4ACC-4EB3-9465-481B562D14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9494" y="5040689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>
                <a:solidFill>
                  <a:prstClr val="white"/>
                </a:solidFill>
                <a:latin typeface="Calibri"/>
              </a:rPr>
              <a:t>1995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171B0C2-B1F9-4180-8BE5-FB28E1C346E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231947" y="510418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A2885A94-ED9A-434E-9F24-99F92BB3979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31947" y="5040689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>
                <a:solidFill>
                  <a:prstClr val="white"/>
                </a:solidFill>
                <a:latin typeface="Calibri"/>
              </a:rPr>
              <a:t>1998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A9533BC-31B9-40DF-96BD-20BA80B680B6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234401" y="510418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47A9BF7-7435-489F-9A1F-CBA30A82C24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34401" y="5040689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>
                <a:solidFill>
                  <a:prstClr val="white"/>
                </a:solidFill>
                <a:latin typeface="Calibri"/>
              </a:rPr>
              <a:t>2001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7604278-B40D-42EB-BD44-5BCFEAC82BB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236854" y="510418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F15AA509-F5E7-4290-A8A1-7ED49A6F4CB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236854" y="5040689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>
                <a:solidFill>
                  <a:prstClr val="white"/>
                </a:solidFill>
                <a:latin typeface="Calibri"/>
              </a:rPr>
              <a:t>2004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E257705-4D61-4057-8394-2EBFBAE888C6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239307" y="510418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D591639-56E3-4CF2-A56F-4C16FB28630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239307" y="5040689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>
                <a:solidFill>
                  <a:prstClr val="white"/>
                </a:solidFill>
                <a:latin typeface="Calibri"/>
              </a:rPr>
              <a:t>2007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68892EB-9BE7-4684-AB24-CF3614E81967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5241761" y="510418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9832E4AE-0C81-4497-A727-D1D96C408B1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241761" y="5040689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>
                <a:solidFill>
                  <a:prstClr val="white"/>
                </a:solidFill>
                <a:latin typeface="Calibri"/>
              </a:rPr>
              <a:t>2010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1CBD7A5-F0E2-4A51-81CF-A012EA35204D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244214" y="510418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B2AD836D-C1F2-4F44-AAD1-2EA6A318339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244214" y="5040689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>
                <a:solidFill>
                  <a:prstClr val="white"/>
                </a:solidFill>
                <a:latin typeface="Calibri"/>
              </a:rPr>
              <a:t>2013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8F755AB-0F1D-4FB4-9AC5-49888D2ED214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7246667" y="510418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6DC6C78-64FF-4B68-98B3-DCD7215F6A4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246667" y="5040689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>
                <a:solidFill>
                  <a:prstClr val="white"/>
                </a:solidFill>
                <a:latin typeface="Calibri"/>
              </a:rPr>
              <a:t>2016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7C8F295-9C24-406C-B2EA-8AD87246E81D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8249121" y="510418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1F72589-8DD9-494E-A68B-2207AF9BF37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8249122" y="5040689"/>
            <a:ext cx="57135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>
                <a:solidFill>
                  <a:prstClr val="white"/>
                </a:solidFill>
                <a:latin typeface="Calibri"/>
              </a:rPr>
              <a:t>2019</a:t>
            </a:r>
          </a:p>
        </p:txBody>
      </p:sp>
      <p:sp>
        <p:nvSpPr>
          <p:cNvPr id="198" name="Isosceles Triangle 197">
            <a:extLst>
              <a:ext uri="{FF2B5EF4-FFF2-40B4-BE49-F238E27FC236}">
                <a16:creationId xmlns:a16="http://schemas.microsoft.com/office/drawing/2014/main" id="{E4594AF8-22CF-4E94-B6A6-2E9A94C22AA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rot="10800000">
            <a:off x="8443971" y="4846046"/>
            <a:ext cx="228600" cy="2540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C8C21C2A-C703-4EC5-BD88-2E60CC64EF4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226424" y="4530173"/>
            <a:ext cx="76268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 SE 10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A4E4EF-6417-4CA6-8961-8808F0CE750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419159" y="4680574"/>
            <a:ext cx="282129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201</a:t>
            </a:r>
            <a:r>
              <a:rPr lang="en-US" sz="1000" dirty="0">
                <a:solidFill>
                  <a:srgbClr val="1F497E"/>
                </a:solidFill>
              </a:rPr>
              <a:t>9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A1AEE41A-A5BA-42BD-B488-0C755099A405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rot="10800000">
            <a:off x="7845743" y="4850189"/>
            <a:ext cx="228600" cy="25400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852CF9E-B376-40AD-B8C1-2ADB882E49A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7593589" y="468360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201</a:t>
            </a:r>
            <a:r>
              <a:rPr lang="en-US" sz="1000" dirty="0">
                <a:solidFill>
                  <a:srgbClr val="1F497E"/>
                </a:solidFill>
              </a:rPr>
              <a:t>7</a:t>
            </a:r>
            <a:r>
              <a:rPr lang="hr-HR" sz="1000" dirty="0">
                <a:solidFill>
                  <a:srgbClr val="1F497E"/>
                </a:solidFill>
              </a:rPr>
              <a:t>-9-21</a:t>
            </a:r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4C9FB048-640F-4502-887D-D9B899647F0E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rot="10800000">
            <a:off x="6423073" y="4850189"/>
            <a:ext cx="322367" cy="381000"/>
          </a:xfrm>
          <a:prstGeom prst="triangle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B3D7D4F-3D9A-46C8-8849-E0C782E37F73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306134" y="468360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2014-3-18</a:t>
            </a:r>
          </a:p>
        </p:txBody>
      </p:sp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id="{9A78A714-13FA-4F2F-8661-A3D55D4B936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347521" y="5358189"/>
            <a:ext cx="228600" cy="254000"/>
          </a:xfrm>
          <a:prstGeom prst="triangl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FF73E39-22C4-4F28-8DCF-65B1DEC96F87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084783" y="5809541"/>
            <a:ext cx="805948" cy="1477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200" b="1" dirty="0">
                <a:solidFill>
                  <a:prstClr val="black"/>
                </a:solidFill>
              </a:rPr>
              <a:t>Java EE 7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D6C9B11-948F-408B-93CD-419D9AF3FCBA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6219913" y="5637589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2013-6-12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1DBAFB8-A018-4261-8767-9F1FC80B24F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457112" y="5920000"/>
            <a:ext cx="765534" cy="19697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600" b="1" dirty="0">
                <a:solidFill>
                  <a:srgbClr val="99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HUJAK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A625577-B17B-46D0-BDFE-B39A60B5496B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531115" y="5637589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2011-12-13</a:t>
            </a:r>
          </a:p>
        </p:txBody>
      </p: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id="{3C47015F-A7CF-4815-B8E1-A1AEF883463F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 rot="10800000">
            <a:off x="5642709" y="4850189"/>
            <a:ext cx="228600" cy="254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6FAD807E-079B-461A-ACA8-455B878764E1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5515882" y="468360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pPr algn="ctr"/>
            <a:r>
              <a:rPr lang="hr-HR" sz="1000" dirty="0">
                <a:solidFill>
                  <a:srgbClr val="1F497E"/>
                </a:solidFill>
              </a:rPr>
              <a:t>2011-7-28</a:t>
            </a:r>
          </a:p>
        </p:txBody>
      </p:sp>
      <p:sp>
        <p:nvSpPr>
          <p:cNvPr id="214" name="Isosceles Triangle 213">
            <a:extLst>
              <a:ext uri="{FF2B5EF4-FFF2-40B4-BE49-F238E27FC236}">
                <a16:creationId xmlns:a16="http://schemas.microsoft.com/office/drawing/2014/main" id="{103E5ACE-F45A-473B-87C0-999D5892BBDD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107436" y="5358189"/>
            <a:ext cx="228600" cy="25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877DEE67-A1F0-448D-82C3-7E365FFEF4DC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846244" y="5809541"/>
            <a:ext cx="662475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 EE 6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14D5817-91D2-4BBD-A279-562CD501B217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4851672" y="5637589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2009-12-10</a:t>
            </a:r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0A15A89B-E346-40ED-B16A-A05AA4C755FC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10800000">
            <a:off x="4105694" y="4850189"/>
            <a:ext cx="228600" cy="2540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A46096D-5C23-4153-BF68-6159B386B3CE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3907408" y="4411981"/>
            <a:ext cx="588017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 SE 6</a:t>
            </a:r>
            <a:br>
              <a:rPr lang="hr-HR" sz="1000" b="1" dirty="0">
                <a:solidFill>
                  <a:prstClr val="black"/>
                </a:solidFill>
              </a:rPr>
            </a:br>
            <a:r>
              <a:rPr lang="hr-HR" sz="1000" i="1" dirty="0">
                <a:solidFill>
                  <a:prstClr val="black"/>
                </a:solidFill>
              </a:rPr>
              <a:t>Mustang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0E59457-3ACD-4F4C-A6A1-4A51E8A618B5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3907408" y="4683601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2006-12-11</a:t>
            </a:r>
          </a:p>
        </p:txBody>
      </p:sp>
      <p:sp>
        <p:nvSpPr>
          <p:cNvPr id="220" name="Isosceles Triangle 219">
            <a:extLst>
              <a:ext uri="{FF2B5EF4-FFF2-40B4-BE49-F238E27FC236}">
                <a16:creationId xmlns:a16="http://schemas.microsoft.com/office/drawing/2014/main" id="{EE8C68B4-7C80-4B0C-875D-15DA884934B2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3909920" y="5358189"/>
            <a:ext cx="228600" cy="2540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580BDD1-80F1-4B16-AF53-4BDD4FEA73FE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692657" y="5816877"/>
            <a:ext cx="663934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 EE 5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E4105D22-ADD3-4479-B070-34FD5A3B4060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3744496" y="5637589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2006-5-11</a:t>
            </a:r>
          </a:p>
        </p:txBody>
      </p:sp>
      <p:sp>
        <p:nvSpPr>
          <p:cNvPr id="223" name="Isosceles Triangle 222">
            <a:extLst>
              <a:ext uri="{FF2B5EF4-FFF2-40B4-BE49-F238E27FC236}">
                <a16:creationId xmlns:a16="http://schemas.microsoft.com/office/drawing/2014/main" id="{406AFDA9-FCA8-4168-A905-C105C2CB6E59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 rot="10800000">
            <a:off x="3371999" y="4850189"/>
            <a:ext cx="228600" cy="254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D66E541-789D-4C36-AB3E-FEE934937342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3188289" y="4288870"/>
            <a:ext cx="546454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 5</a:t>
            </a:r>
            <a:br>
              <a:rPr lang="hr-HR" sz="1000" b="1" dirty="0">
                <a:solidFill>
                  <a:prstClr val="black"/>
                </a:solidFill>
              </a:rPr>
            </a:br>
            <a:r>
              <a:rPr lang="hr-HR" sz="1000" dirty="0">
                <a:solidFill>
                  <a:prstClr val="black"/>
                </a:solidFill>
              </a:rPr>
              <a:t>J2SE 5.0</a:t>
            </a:r>
            <a:br>
              <a:rPr lang="hr-HR" sz="1000" dirty="0">
                <a:solidFill>
                  <a:prstClr val="black"/>
                </a:solidFill>
              </a:rPr>
            </a:br>
            <a:r>
              <a:rPr lang="hr-HR" sz="1000" i="1" dirty="0" err="1">
                <a:solidFill>
                  <a:prstClr val="black"/>
                </a:solidFill>
              </a:rPr>
              <a:t>Tiger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B56DDE54-CB5D-42FB-BEE1-F60ED792AEA7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3206575" y="468360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2004-9-30</a:t>
            </a:r>
          </a:p>
        </p:txBody>
      </p:sp>
      <p:sp>
        <p:nvSpPr>
          <p:cNvPr id="226" name="Isosceles Triangle 225">
            <a:extLst>
              <a:ext uri="{FF2B5EF4-FFF2-40B4-BE49-F238E27FC236}">
                <a16:creationId xmlns:a16="http://schemas.microsoft.com/office/drawing/2014/main" id="{957528F4-0EEC-4AEB-92C0-FA3B519B930E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3075593" y="5358189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7F6F4E3-D196-4B4A-B43D-869CE519ED24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2877307" y="5816877"/>
            <a:ext cx="621965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J2EE 1.4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245BB1F-13BE-4A01-AC52-901FCBCE9403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2883657" y="5643939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2003-11-</a:t>
            </a:r>
            <a:r>
              <a:rPr lang="hr-HR" sz="1000" dirty="0" err="1">
                <a:solidFill>
                  <a:srgbClr val="1F497E"/>
                </a:solidFill>
              </a:rPr>
              <a:t>11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229" name="Isosceles Triangle 228">
            <a:extLst>
              <a:ext uri="{FF2B5EF4-FFF2-40B4-BE49-F238E27FC236}">
                <a16:creationId xmlns:a16="http://schemas.microsoft.com/office/drawing/2014/main" id="{BE1B767D-B778-40F0-A413-93ACE7392CD7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 rot="10800000">
            <a:off x="2487355" y="4850189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9A16A339-4766-4BE3-9452-4CBEAC538898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353534" y="4288867"/>
            <a:ext cx="596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000" b="1" dirty="0">
                <a:solidFill>
                  <a:prstClr val="black"/>
                </a:solidFill>
              </a:rPr>
              <a:t>Java </a:t>
            </a:r>
            <a:r>
              <a:rPr lang="hr-HR" sz="1000" b="1" dirty="0">
                <a:solidFill>
                  <a:prstClr val="black"/>
                </a:solidFill>
              </a:rPr>
              <a:t>1.4</a:t>
            </a:r>
            <a:r>
              <a:rPr lang="fi-FI" sz="1000" b="1" dirty="0">
                <a:solidFill>
                  <a:prstClr val="black"/>
                </a:solidFill>
              </a:rPr>
              <a:t/>
            </a:r>
            <a:br>
              <a:rPr lang="fi-FI" sz="1000" b="1" dirty="0">
                <a:solidFill>
                  <a:prstClr val="black"/>
                </a:solidFill>
              </a:rPr>
            </a:br>
            <a:r>
              <a:rPr lang="fi-FI" sz="1000" dirty="0">
                <a:solidFill>
                  <a:prstClr val="black"/>
                </a:solidFill>
              </a:rPr>
              <a:t>J2SE 1.4</a:t>
            </a:r>
            <a:br>
              <a:rPr lang="fi-FI" sz="1000" dirty="0">
                <a:solidFill>
                  <a:prstClr val="black"/>
                </a:solidFill>
              </a:rPr>
            </a:br>
            <a:r>
              <a:rPr lang="fi-FI" sz="1000" i="1" dirty="0">
                <a:solidFill>
                  <a:prstClr val="black"/>
                </a:solidFill>
              </a:rPr>
              <a:t>Merlin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33ADF2C-37D9-4420-A7C0-42C88BF0483B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2406676" y="4683601"/>
            <a:ext cx="50975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2002-2-6</a:t>
            </a:r>
          </a:p>
        </p:txBody>
      </p:sp>
      <p:sp>
        <p:nvSpPr>
          <p:cNvPr id="232" name="Isosceles Triangle 231">
            <a:extLst>
              <a:ext uri="{FF2B5EF4-FFF2-40B4-BE49-F238E27FC236}">
                <a16:creationId xmlns:a16="http://schemas.microsoft.com/office/drawing/2014/main" id="{C3981750-AACF-4648-9BBE-C42D6CBC7AB8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2363853" y="5358189"/>
            <a:ext cx="228600" cy="254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9308F13-F3F1-4155-AB80-0B887D6184E0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2235200" y="5816877"/>
            <a:ext cx="609223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J2EE 1.3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BD80C62-6F27-4289-B354-71C69AFDEBB4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2279449" y="5643939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2001-9-24</a:t>
            </a:r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F40F2C6E-183B-4EEE-A2CB-36C110DC96B6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 rot="10800000">
            <a:off x="1975201" y="4850189"/>
            <a:ext cx="228600" cy="2540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DE29172E-103F-469D-B584-ED297E029016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1820628" y="4288869"/>
            <a:ext cx="596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000" b="1" dirty="0">
                <a:solidFill>
                  <a:prstClr val="black"/>
                </a:solidFill>
              </a:rPr>
              <a:t>Java </a:t>
            </a:r>
            <a:r>
              <a:rPr lang="hr-HR" sz="1000" b="1" dirty="0">
                <a:solidFill>
                  <a:prstClr val="black"/>
                </a:solidFill>
              </a:rPr>
              <a:t>1.3</a:t>
            </a:r>
            <a:r>
              <a:rPr lang="fi-FI" sz="1000" b="1" dirty="0">
                <a:solidFill>
                  <a:prstClr val="black"/>
                </a:solidFill>
              </a:rPr>
              <a:t/>
            </a:r>
            <a:br>
              <a:rPr lang="fi-FI" sz="1000" b="1" dirty="0">
                <a:solidFill>
                  <a:prstClr val="black"/>
                </a:solidFill>
              </a:rPr>
            </a:br>
            <a:r>
              <a:rPr lang="fi-FI" sz="1000" dirty="0">
                <a:solidFill>
                  <a:prstClr val="black"/>
                </a:solidFill>
              </a:rPr>
              <a:t>J2SE 1.3</a:t>
            </a:r>
            <a:br>
              <a:rPr lang="fi-FI" sz="1000" dirty="0">
                <a:solidFill>
                  <a:prstClr val="black"/>
                </a:solidFill>
              </a:rPr>
            </a:br>
            <a:r>
              <a:rPr lang="fi-FI" sz="1000" i="1" dirty="0">
                <a:solidFill>
                  <a:prstClr val="black"/>
                </a:solidFill>
              </a:rPr>
              <a:t>Kestrel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7BBBCAF-176E-4D9B-92A9-0F1B366D2CD3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874411" y="4683601"/>
            <a:ext cx="50975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2000-5-8</a:t>
            </a:r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CF81731F-D5A0-4345-AE22-5CE50E89690D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1767382" y="5358189"/>
            <a:ext cx="228600" cy="254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E24FE078-FE3E-4D53-BF6B-5E80E824ED74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606950" y="5816877"/>
            <a:ext cx="556241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J2EE 1.2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DECF600A-48D4-4B04-8D8E-740912F30BE1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594251" y="5649325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1999-12-</a:t>
            </a:r>
            <a:r>
              <a:rPr lang="hr-HR" sz="1000" dirty="0" err="1">
                <a:solidFill>
                  <a:srgbClr val="1F497E"/>
                </a:solidFill>
              </a:rPr>
              <a:t>12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241" name="Isosceles Triangle 240">
            <a:extLst>
              <a:ext uri="{FF2B5EF4-FFF2-40B4-BE49-F238E27FC236}">
                <a16:creationId xmlns:a16="http://schemas.microsoft.com/office/drawing/2014/main" id="{72493D2F-3B79-4A82-9342-FDB46CC8B825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 rot="10800000">
            <a:off x="1429809" y="4850189"/>
            <a:ext cx="228600" cy="254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77BA048-92C1-461E-9954-268DAD234CA7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198828" y="4288869"/>
            <a:ext cx="690562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00" b="1" dirty="0">
                <a:solidFill>
                  <a:prstClr val="black"/>
                </a:solidFill>
              </a:rPr>
              <a:t>Java </a:t>
            </a:r>
            <a:r>
              <a:rPr lang="hr-HR" sz="1000" b="1" dirty="0">
                <a:solidFill>
                  <a:prstClr val="black"/>
                </a:solidFill>
              </a:rPr>
              <a:t>1.</a:t>
            </a:r>
            <a:r>
              <a:rPr lang="fr-FR" sz="1000" b="1" dirty="0">
                <a:solidFill>
                  <a:prstClr val="black"/>
                </a:solidFill>
              </a:rPr>
              <a:t>2</a:t>
            </a:r>
            <a:br>
              <a:rPr lang="fr-FR" sz="1000" b="1" dirty="0">
                <a:solidFill>
                  <a:prstClr val="black"/>
                </a:solidFill>
              </a:rPr>
            </a:br>
            <a:r>
              <a:rPr lang="fr-FR" sz="1000" dirty="0">
                <a:solidFill>
                  <a:prstClr val="black"/>
                </a:solidFill>
              </a:rPr>
              <a:t>J2SE 1.2</a:t>
            </a:r>
            <a:br>
              <a:rPr lang="fr-FR" sz="1000" dirty="0">
                <a:solidFill>
                  <a:prstClr val="black"/>
                </a:solidFill>
              </a:rPr>
            </a:br>
            <a:r>
              <a:rPr lang="fr-FR" sz="1000" i="1" dirty="0" err="1">
                <a:solidFill>
                  <a:prstClr val="black"/>
                </a:solidFill>
              </a:rPr>
              <a:t>Playground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3B58381B-D238-4A21-9015-AAA1440F42CA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1264385" y="468360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1998-12-8</a:t>
            </a:r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0E6F6AA5-381D-4670-8A56-C98799F4E338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1227630" y="5358189"/>
            <a:ext cx="228600" cy="254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90BE7555-4F46-42E7-AAE2-9C2247C98856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970455" y="5816877"/>
            <a:ext cx="742950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JPE </a:t>
            </a:r>
            <a:br>
              <a:rPr lang="hr-HR" sz="1000" b="1" dirty="0">
                <a:solidFill>
                  <a:prstClr val="black"/>
                </a:solidFill>
              </a:rPr>
            </a:br>
            <a:r>
              <a:rPr lang="hr-HR" sz="1000" i="1" dirty="0">
                <a:solidFill>
                  <a:prstClr val="black"/>
                </a:solidFill>
              </a:rPr>
              <a:t>Java Professional </a:t>
            </a:r>
            <a:r>
              <a:rPr lang="hr-HR" sz="1000" i="1" dirty="0" err="1">
                <a:solidFill>
                  <a:prstClr val="black"/>
                </a:solidFill>
              </a:rPr>
              <a:t>Edition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9C8EF1B2-A629-4BF5-A72C-CD20F51E9F5A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144651" y="5643939"/>
            <a:ext cx="395942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1998-5</a:t>
            </a:r>
          </a:p>
        </p:txBody>
      </p:sp>
      <p:sp>
        <p:nvSpPr>
          <p:cNvPr id="247" name="Isosceles Triangle 246">
            <a:extLst>
              <a:ext uri="{FF2B5EF4-FFF2-40B4-BE49-F238E27FC236}">
                <a16:creationId xmlns:a16="http://schemas.microsoft.com/office/drawing/2014/main" id="{8B74549A-EF31-4BE2-8F43-5797FEB0BC5B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 rot="10800000">
            <a:off x="828763" y="4850189"/>
            <a:ext cx="228600" cy="2540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7BEB9146-B826-412E-AEE4-B2B484C23D1D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696207" y="4288869"/>
            <a:ext cx="493713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 1.1</a:t>
            </a:r>
            <a:br>
              <a:rPr lang="hr-HR" sz="1000" b="1" dirty="0">
                <a:solidFill>
                  <a:prstClr val="black"/>
                </a:solidFill>
              </a:rPr>
            </a:br>
            <a:r>
              <a:rPr lang="hr-HR" sz="1000" dirty="0">
                <a:solidFill>
                  <a:prstClr val="black"/>
                </a:solidFill>
              </a:rPr>
              <a:t>JDK 1.1</a:t>
            </a:r>
          </a:p>
          <a:p>
            <a:pPr algn="ctr">
              <a:lnSpc>
                <a:spcPct val="80000"/>
              </a:lnSpc>
            </a:pPr>
            <a:endParaRPr lang="hr-HR" sz="1000" dirty="0">
              <a:solidFill>
                <a:prstClr val="black"/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FA7DABE-D293-4632-8803-5BF47A512286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79960" y="468360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1997-2-19</a:t>
            </a:r>
          </a:p>
        </p:txBody>
      </p:sp>
      <p:sp>
        <p:nvSpPr>
          <p:cNvPr id="250" name="Isosceles Triangle 249">
            <a:extLst>
              <a:ext uri="{FF2B5EF4-FFF2-40B4-BE49-F238E27FC236}">
                <a16:creationId xmlns:a16="http://schemas.microsoft.com/office/drawing/2014/main" id="{3B48F698-8DA9-4437-9637-D8EC1510C2E5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 rot="10800000">
            <a:off x="324143" y="4850189"/>
            <a:ext cx="359528" cy="381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297D2FB-581E-401F-9933-234BFA566429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88711" y="4288868"/>
            <a:ext cx="454025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 1</a:t>
            </a:r>
            <a:br>
              <a:rPr lang="hr-HR" sz="1000" b="1" dirty="0">
                <a:solidFill>
                  <a:prstClr val="black"/>
                </a:solidFill>
              </a:rPr>
            </a:br>
            <a:r>
              <a:rPr lang="hr-HR" sz="1000" dirty="0">
                <a:solidFill>
                  <a:prstClr val="black"/>
                </a:solidFill>
              </a:rPr>
              <a:t>JDK 1.0</a:t>
            </a:r>
            <a:br>
              <a:rPr lang="hr-HR" sz="1000" dirty="0">
                <a:solidFill>
                  <a:prstClr val="black"/>
                </a:solidFill>
              </a:rPr>
            </a:br>
            <a:r>
              <a:rPr lang="hr-HR" sz="1000" dirty="0" err="1">
                <a:solidFill>
                  <a:prstClr val="black"/>
                </a:solidFill>
              </a:rPr>
              <a:t>Oak</a:t>
            </a:r>
            <a:endParaRPr lang="hr-HR" sz="1000" dirty="0">
              <a:solidFill>
                <a:prstClr val="black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38127072-75F4-41FC-A5F5-9D99776618BA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91196" y="468360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1996-1-23</a:t>
            </a:r>
          </a:p>
        </p:txBody>
      </p:sp>
      <p:sp>
        <p:nvSpPr>
          <p:cNvPr id="253" name="Isosceles Triangle 252">
            <a:extLst>
              <a:ext uri="{FF2B5EF4-FFF2-40B4-BE49-F238E27FC236}">
                <a16:creationId xmlns:a16="http://schemas.microsoft.com/office/drawing/2014/main" id="{BE903C2B-F5BB-4BA3-85E2-5AC79F623D6E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139034" y="5240500"/>
            <a:ext cx="330200" cy="397089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34F9EF85-02FC-4B29-8250-3070DDA94F75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35496" y="5816877"/>
            <a:ext cx="518192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 </a:t>
            </a:r>
            <a:br>
              <a:rPr lang="hr-HR" sz="1000" b="1" dirty="0">
                <a:solidFill>
                  <a:prstClr val="black"/>
                </a:solidFill>
              </a:rPr>
            </a:br>
            <a:r>
              <a:rPr lang="hr-HR" sz="1000" dirty="0">
                <a:solidFill>
                  <a:prstClr val="black"/>
                </a:solidFill>
              </a:rPr>
              <a:t>JDK</a:t>
            </a:r>
            <a:br>
              <a:rPr lang="hr-HR" sz="1000" dirty="0">
                <a:solidFill>
                  <a:prstClr val="black"/>
                </a:solidFill>
              </a:rPr>
            </a:br>
            <a:r>
              <a:rPr lang="hr-HR" sz="1000" i="1" dirty="0" err="1">
                <a:solidFill>
                  <a:prstClr val="black"/>
                </a:solidFill>
              </a:rPr>
              <a:t>Alpha</a:t>
            </a:r>
            <a:r>
              <a:rPr lang="en-US" sz="1000" i="1" dirty="0">
                <a:solidFill>
                  <a:prstClr val="black"/>
                </a:solidFill>
              </a:rPr>
              <a:t> </a:t>
            </a:r>
            <a:r>
              <a:rPr lang="hr-HR" sz="1000" i="1" dirty="0">
                <a:solidFill>
                  <a:prstClr val="black"/>
                </a:solidFill>
              </a:rPr>
              <a:t>/</a:t>
            </a:r>
            <a:r>
              <a:rPr lang="en-US" sz="1000" i="1" dirty="0">
                <a:solidFill>
                  <a:prstClr val="black"/>
                </a:solidFill>
              </a:rPr>
              <a:t/>
            </a:r>
            <a:br>
              <a:rPr lang="en-US" sz="1000" i="1" dirty="0">
                <a:solidFill>
                  <a:prstClr val="black"/>
                </a:solidFill>
              </a:rPr>
            </a:br>
            <a:r>
              <a:rPr lang="hr-HR" sz="1000" i="1" dirty="0">
                <a:solidFill>
                  <a:prstClr val="black"/>
                </a:solidFill>
              </a:rPr>
              <a:t>Beta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9D8EB909-F70D-4CE2-A13A-4441E8AF5B05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56657" y="5646642"/>
            <a:ext cx="28212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1995</a:t>
            </a:r>
          </a:p>
        </p:txBody>
      </p:sp>
      <p:pic>
        <p:nvPicPr>
          <p:cNvPr id="256" name="Picture 3" descr="C:\Data\Job\HUJAK\Slike\HUJAK logo\HUJAK logo 128x128px.png">
            <a:extLst>
              <a:ext uri="{FF2B5EF4-FFF2-40B4-BE49-F238E27FC236}">
                <a16:creationId xmlns:a16="http://schemas.microsoft.com/office/drawing/2014/main" id="{90BF7D4A-2A18-48A3-BFBE-EBF219D4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97" y="5193095"/>
            <a:ext cx="473421" cy="4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F4BE6607-A3C1-4E15-A33B-6785FABD2039}"/>
              </a:ext>
            </a:extLst>
          </p:cNvPr>
          <p:cNvSpPr txBox="1"/>
          <p:nvPr/>
        </p:nvSpPr>
        <p:spPr>
          <a:xfrm>
            <a:off x="8085049" y="5496773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© 201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7</a:t>
            </a:r>
            <a:r>
              <a:rPr lang="hr-HR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HUJAK</a:t>
            </a:r>
          </a:p>
        </p:txBody>
      </p:sp>
      <p:pic>
        <p:nvPicPr>
          <p:cNvPr id="258" name="Picture 2" descr="http://upload.wikimedia.org/wikipedia/en/8/8d/Sun_Oracle_logo.png">
            <a:extLst>
              <a:ext uri="{FF2B5EF4-FFF2-40B4-BE49-F238E27FC236}">
                <a16:creationId xmlns:a16="http://schemas.microsoft.com/office/drawing/2014/main" id="{2B737843-7E19-4A5B-B655-9E2B1742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28" y="4274427"/>
            <a:ext cx="594735" cy="3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Isosceles Triangle 258">
            <a:extLst>
              <a:ext uri="{FF2B5EF4-FFF2-40B4-BE49-F238E27FC236}">
                <a16:creationId xmlns:a16="http://schemas.microsoft.com/office/drawing/2014/main" id="{1E1EC141-BB09-4AFB-9E11-C1D2A827334F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 rot="10800000">
            <a:off x="5140898" y="4851948"/>
            <a:ext cx="322367" cy="381000"/>
          </a:xfrm>
          <a:prstGeom prst="triangle">
            <a:avLst/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68A1AA39-CB1D-41E0-BA50-7CD136044DDB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4920635" y="468171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pPr algn="ctr"/>
            <a:r>
              <a:rPr lang="hr-HR" sz="1000" dirty="0">
                <a:solidFill>
                  <a:srgbClr val="1F497E"/>
                </a:solidFill>
              </a:rPr>
              <a:t>2010-1-27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CDBED6A-2A59-4B3F-B514-48A82B4F73A4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7524328" y="4505551"/>
            <a:ext cx="762680" cy="14773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200" b="1" dirty="0">
                <a:solidFill>
                  <a:prstClr val="black"/>
                </a:solidFill>
              </a:rPr>
              <a:t>Java SE 9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841A1713-1795-42EA-9D75-F071BDD0B08D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5490631" y="4411981"/>
            <a:ext cx="594152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 SE 7</a:t>
            </a:r>
            <a:br>
              <a:rPr lang="hr-HR" sz="1000" b="1" dirty="0">
                <a:solidFill>
                  <a:prstClr val="black"/>
                </a:solidFill>
              </a:rPr>
            </a:br>
            <a:r>
              <a:rPr lang="hr-HR" sz="1000" i="1" dirty="0" err="1">
                <a:solidFill>
                  <a:prstClr val="black"/>
                </a:solidFill>
              </a:rPr>
              <a:t>Dolphin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BCCF440F-AFC1-4E78-B1DE-DF9FD2BF800A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6228799" y="4399669"/>
            <a:ext cx="725701" cy="2585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100" b="1" dirty="0">
                <a:solidFill>
                  <a:prstClr val="black"/>
                </a:solidFill>
              </a:rPr>
              <a:t>Java SE 8</a:t>
            </a:r>
            <a:r>
              <a:rPr lang="hr-HR" sz="1000" b="1" dirty="0">
                <a:solidFill>
                  <a:srgbClr val="1F497D"/>
                </a:solidFill>
              </a:rPr>
              <a:t/>
            </a:r>
            <a:br>
              <a:rPr lang="hr-HR" sz="1000" b="1" dirty="0">
                <a:solidFill>
                  <a:srgbClr val="1F497D"/>
                </a:solidFill>
              </a:rPr>
            </a:br>
            <a:r>
              <a:rPr lang="hr-HR" sz="1000" i="1" dirty="0" err="1">
                <a:solidFill>
                  <a:prstClr val="black"/>
                </a:solidFill>
              </a:rPr>
              <a:t>Spider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264" name="Isosceles Triangle 263">
            <a:extLst>
              <a:ext uri="{FF2B5EF4-FFF2-40B4-BE49-F238E27FC236}">
                <a16:creationId xmlns:a16="http://schemas.microsoft.com/office/drawing/2014/main" id="{5AA04EB2-F460-4A41-A383-57105F7D4096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7926411" y="5371969"/>
            <a:ext cx="228600" cy="254000"/>
          </a:xfrm>
          <a:prstGeom prst="triangl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95819A8-E56E-4D6A-8E4D-0BFCAA584317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7740967" y="5809541"/>
            <a:ext cx="662475" cy="12926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>
                <a:solidFill>
                  <a:prstClr val="black"/>
                </a:solidFill>
              </a:rPr>
              <a:t>Java</a:t>
            </a:r>
            <a:r>
              <a:rPr lang="hr-HR" sz="1050" b="1" dirty="0">
                <a:solidFill>
                  <a:prstClr val="black"/>
                </a:solidFill>
              </a:rPr>
              <a:t> </a:t>
            </a:r>
            <a:r>
              <a:rPr lang="hr-HR" sz="1000" b="1" dirty="0">
                <a:solidFill>
                  <a:prstClr val="black"/>
                </a:solidFill>
              </a:rPr>
              <a:t>EE</a:t>
            </a:r>
            <a:r>
              <a:rPr lang="hr-HR" sz="1050" b="1" dirty="0">
                <a:solidFill>
                  <a:prstClr val="black"/>
                </a:solidFill>
              </a:rPr>
              <a:t> 8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FA013677-88C8-4E8A-9C4A-4F132219F02C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7857096" y="5637589"/>
            <a:ext cx="444032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>
                <a:solidFill>
                  <a:srgbClr val="1F497E"/>
                </a:solidFill>
              </a:rPr>
              <a:t>201</a:t>
            </a:r>
            <a:r>
              <a:rPr lang="en-US" sz="1000" dirty="0">
                <a:solidFill>
                  <a:srgbClr val="1F497E"/>
                </a:solidFill>
              </a:rPr>
              <a:t>7/18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6D565C8F-66D8-46C0-9EAD-9749E9267FF7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49537" y="3660919"/>
            <a:ext cx="691287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prstClr val="black"/>
                </a:solidFill>
              </a:rPr>
              <a:t>Java </a:t>
            </a:r>
            <a:r>
              <a:rPr lang="hr-HR" sz="1000" b="1" dirty="0">
                <a:solidFill>
                  <a:prstClr val="black"/>
                </a:solidFill>
              </a:rPr>
              <a:t/>
            </a:r>
            <a:br>
              <a:rPr lang="hr-HR" sz="1000" b="1" dirty="0">
                <a:solidFill>
                  <a:prstClr val="black"/>
                </a:solidFill>
              </a:rPr>
            </a:br>
            <a:r>
              <a:rPr lang="hr-HR" sz="1000" dirty="0">
                <a:solidFill>
                  <a:prstClr val="black"/>
                </a:solidFill>
              </a:rPr>
              <a:t>javna objava</a:t>
            </a:r>
            <a:endParaRPr lang="en-US" sz="1000" dirty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hr-HR" sz="1000" dirty="0">
                <a:solidFill>
                  <a:srgbClr val="1F497E"/>
                </a:solidFill>
              </a:rPr>
              <a:t>199</a:t>
            </a:r>
            <a:r>
              <a:rPr lang="en-US" sz="1000" dirty="0">
                <a:solidFill>
                  <a:srgbClr val="1F497E"/>
                </a:solidFill>
              </a:rPr>
              <a:t>5</a:t>
            </a:r>
            <a:r>
              <a:rPr lang="hr-HR" sz="1000" dirty="0">
                <a:solidFill>
                  <a:srgbClr val="1F497E"/>
                </a:solidFill>
              </a:rPr>
              <a:t>-</a:t>
            </a:r>
            <a:r>
              <a:rPr lang="en-US" sz="1000" dirty="0">
                <a:solidFill>
                  <a:srgbClr val="1F497E"/>
                </a:solidFill>
              </a:rPr>
              <a:t>3</a:t>
            </a:r>
            <a:r>
              <a:rPr lang="hr-HR" sz="1000" dirty="0">
                <a:solidFill>
                  <a:srgbClr val="1F497E"/>
                </a:solidFill>
              </a:rPr>
              <a:t>-23</a:t>
            </a:r>
            <a:endParaRPr lang="hr-HR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98" grpId="0" uiExpand="1" animBg="1"/>
      <p:bldP spid="199" grpId="0" uiExpand="1"/>
      <p:bldP spid="200" grpId="0" uiExpand="1"/>
      <p:bldP spid="201" grpId="0" uiExpand="1" animBg="1"/>
      <p:bldP spid="202" grpId="0" uiExpand="1"/>
      <p:bldP spid="204" grpId="0" uiExpand="1" animBg="1"/>
      <p:bldP spid="206" grpId="0" uiExpand="1"/>
      <p:bldP spid="207" grpId="0" uiExpand="1" animBg="1"/>
      <p:bldP spid="208" grpId="0" uiExpand="1"/>
      <p:bldP spid="209" grpId="0" uiExpand="1"/>
      <p:bldP spid="210" grpId="0" uiExpand="1"/>
      <p:bldP spid="211" grpId="0" uiExpand="1"/>
      <p:bldP spid="212" grpId="0" uiExpand="1" animBg="1"/>
      <p:bldP spid="213" grpId="0" uiExpand="1"/>
      <p:bldP spid="214" grpId="0" uiExpand="1" animBg="1"/>
      <p:bldP spid="215" grpId="0" uiExpand="1"/>
      <p:bldP spid="216" grpId="0" uiExpand="1"/>
      <p:bldP spid="217" grpId="0" uiExpand="1" animBg="1"/>
      <p:bldP spid="218" grpId="0" uiExpand="1"/>
      <p:bldP spid="219" grpId="0" uiExpand="1"/>
      <p:bldP spid="220" grpId="0" uiExpand="1" animBg="1"/>
      <p:bldP spid="221" grpId="0" uiExpand="1"/>
      <p:bldP spid="222" grpId="0" uiExpand="1"/>
      <p:bldP spid="223" grpId="0" uiExpand="1" animBg="1"/>
      <p:bldP spid="224" grpId="0" uiExpand="1"/>
      <p:bldP spid="225" grpId="0" uiExpand="1"/>
      <p:bldP spid="226" grpId="0" uiExpand="1" animBg="1"/>
      <p:bldP spid="227" grpId="0" uiExpand="1"/>
      <p:bldP spid="228" grpId="0" uiExpand="1"/>
      <p:bldP spid="229" grpId="0" uiExpand="1" animBg="1"/>
      <p:bldP spid="230" grpId="0" uiExpand="1"/>
      <p:bldP spid="231" grpId="0" uiExpand="1"/>
      <p:bldP spid="232" grpId="0" uiExpand="1" animBg="1"/>
      <p:bldP spid="233" grpId="0" uiExpand="1"/>
      <p:bldP spid="234" grpId="0" uiExpand="1"/>
      <p:bldP spid="235" grpId="0" uiExpand="1" animBg="1"/>
      <p:bldP spid="236" grpId="0" uiExpand="1"/>
      <p:bldP spid="237" grpId="0" uiExpand="1"/>
      <p:bldP spid="238" grpId="0" uiExpand="1" animBg="1"/>
      <p:bldP spid="239" grpId="0" uiExpand="1"/>
      <p:bldP spid="240" grpId="0" uiExpand="1"/>
      <p:bldP spid="241" grpId="0" uiExpand="1" animBg="1"/>
      <p:bldP spid="242" grpId="0" uiExpand="1"/>
      <p:bldP spid="243" grpId="0" uiExpand="1"/>
      <p:bldP spid="244" grpId="0" uiExpand="1" animBg="1"/>
      <p:bldP spid="245" grpId="0" uiExpand="1"/>
      <p:bldP spid="246" grpId="0" uiExpand="1"/>
      <p:bldP spid="247" grpId="0" uiExpand="1" animBg="1"/>
      <p:bldP spid="248" grpId="0" uiExpand="1"/>
      <p:bldP spid="249" grpId="0" uiExpand="1"/>
      <p:bldP spid="250" grpId="0" uiExpand="1" animBg="1"/>
      <p:bldP spid="251" grpId="0" uiExpand="1"/>
      <p:bldP spid="252" grpId="0" uiExpand="1"/>
      <p:bldP spid="253" grpId="0" uiExpand="1" animBg="1"/>
      <p:bldP spid="254" grpId="0" uiExpand="1"/>
      <p:bldP spid="255" grpId="0" uiExpand="1"/>
      <p:bldP spid="259" grpId="0" uiExpand="1" animBg="1"/>
      <p:bldP spid="260" grpId="0" uiExpand="1"/>
      <p:bldP spid="261" grpId="0" uiExpand="1"/>
      <p:bldP spid="262" grpId="0" uiExpand="1"/>
      <p:bldP spid="263" grpId="0" uiExpand="1"/>
      <p:bldP spid="264" grpId="0" uiExpand="1" animBg="1"/>
      <p:bldP spid="265" grpId="0" uiExpand="1"/>
      <p:bldP spid="266" grpId="0" uiExpand="1"/>
      <p:bldP spid="267" grpId="0" uiExpan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Umjesto </a:t>
            </a:r>
            <a:r>
              <a:rPr lang="hr-HR" dirty="0">
                <a:solidFill>
                  <a:srgbClr val="800000"/>
                </a:solidFill>
              </a:rPr>
              <a:t>zaključka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Branko Mihaljević i Aleksander Radovan - HUJAK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  <p:pic>
        <p:nvPicPr>
          <p:cNvPr id="7" name="Picture 2" descr="C:\Dropbox\HUJAK\K Javantura v1\Logotip press\Javantura - slika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30" y="1484784"/>
            <a:ext cx="228284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8" y="3210688"/>
            <a:ext cx="4057458" cy="235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2541"/>
            <a:ext cx="3024336" cy="233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1622600"/>
            <a:ext cx="8642350" cy="1878410"/>
          </a:xfrm>
        </p:spPr>
        <p:txBody>
          <a:bodyPr/>
          <a:lstStyle/>
          <a:p>
            <a:r>
              <a:rPr lang="hr-HR" dirty="0"/>
              <a:t>Poziv na konferenciju 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</a:t>
            </a:r>
            <a:r>
              <a:rPr lang="hr-HR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ntura</a:t>
            </a:r>
            <a:r>
              <a:rPr lang="hr-H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v5</a:t>
            </a:r>
          </a:p>
          <a:p>
            <a:pPr lvl="1"/>
            <a:r>
              <a:rPr lang="hr-HR" b="1" dirty="0"/>
              <a:t>subota</a:t>
            </a:r>
            <a:r>
              <a:rPr lang="en-US" b="1" dirty="0"/>
              <a:t>, </a:t>
            </a:r>
            <a:r>
              <a:rPr lang="hr-HR" b="1" dirty="0">
                <a:solidFill>
                  <a:srgbClr val="800000"/>
                </a:solidFill>
              </a:rPr>
              <a:t>veljača </a:t>
            </a:r>
            <a:r>
              <a:rPr lang="hr-HR" b="1" dirty="0"/>
              <a:t>2017</a:t>
            </a:r>
            <a:r>
              <a:rPr lang="en-US" b="1" dirty="0"/>
              <a:t>.</a:t>
            </a:r>
            <a:r>
              <a:rPr lang="hr-HR" dirty="0"/>
              <a:t>, </a:t>
            </a:r>
            <a:r>
              <a:rPr lang="hr-HR" b="1" dirty="0">
                <a:solidFill>
                  <a:srgbClr val="800000"/>
                </a:solidFill>
              </a:rPr>
              <a:t>Zagreb</a:t>
            </a:r>
          </a:p>
          <a:p>
            <a:pPr lvl="1"/>
            <a:r>
              <a:rPr lang="hr-HR" b="1" dirty="0">
                <a:solidFill>
                  <a:srgbClr val="800000"/>
                </a:solidFill>
              </a:rPr>
              <a:t>350+</a:t>
            </a:r>
            <a:r>
              <a:rPr lang="hr-HR" b="1" dirty="0"/>
              <a:t> sudionika, </a:t>
            </a:r>
            <a:r>
              <a:rPr lang="hr-HR" b="1" dirty="0">
                <a:solidFill>
                  <a:srgbClr val="800000"/>
                </a:solidFill>
              </a:rPr>
              <a:t>25+</a:t>
            </a:r>
            <a:r>
              <a:rPr lang="hr-HR" b="1" dirty="0"/>
              <a:t> predavanja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84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800000"/>
                </a:solidFill>
              </a:rPr>
              <a:t>Hvala</a:t>
            </a:r>
            <a:r>
              <a:rPr lang="hr-HR" dirty="0"/>
              <a:t> 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hr-HR" dirty="0">
                <a:solidFill>
                  <a:srgbClr val="800000"/>
                </a:solidFill>
              </a:rPr>
              <a:t>pozdrav </a:t>
            </a:r>
            <a:r>
              <a:rPr lang="hr-HR" dirty="0"/>
              <a:t>od</a:t>
            </a:r>
            <a:r>
              <a:rPr lang="en-US" dirty="0"/>
              <a:t> HUJAK</a:t>
            </a:r>
            <a:r>
              <a:rPr lang="hr-HR" dirty="0"/>
              <a:t>-a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988840"/>
            <a:ext cx="8569648" cy="431988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r-HR" sz="3600" dirty="0"/>
              <a:t>Stranica </a:t>
            </a:r>
            <a:r>
              <a:rPr lang="en-US" sz="3600" b="1" dirty="0">
                <a:solidFill>
                  <a:srgbClr val="800000"/>
                </a:solidFill>
              </a:rPr>
              <a:t>hujak.hr</a:t>
            </a:r>
          </a:p>
          <a:p>
            <a:pPr lvl="1"/>
            <a:r>
              <a:rPr lang="en-US" u="sng" dirty="0">
                <a:solidFill>
                  <a:srgbClr val="800000"/>
                </a:solidFill>
              </a:rPr>
              <a:t>www.hujak.hr</a:t>
            </a:r>
            <a:r>
              <a:rPr lang="en-US" b="1" u="sng" dirty="0">
                <a:solidFill>
                  <a:srgbClr val="800000"/>
                </a:solidFill>
              </a:rPr>
              <a:t> </a:t>
            </a:r>
            <a:endParaRPr lang="en-US" sz="3600" dirty="0">
              <a:solidFill>
                <a:srgbClr val="800000"/>
              </a:solidFill>
            </a:endParaRP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3600" dirty="0"/>
              <a:t>LinkedIn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800000"/>
                </a:solidFill>
              </a:rPr>
              <a:t>HUJAK</a:t>
            </a:r>
          </a:p>
          <a:p>
            <a:pPr lvl="1"/>
            <a:r>
              <a:rPr lang="en-US" u="sng" dirty="0">
                <a:solidFill>
                  <a:srgbClr val="800000"/>
                </a:solidFill>
              </a:rPr>
              <a:t>www.linkedin.com/groups?gid=4320174</a:t>
            </a:r>
            <a:r>
              <a:rPr lang="en-US" dirty="0">
                <a:solidFill>
                  <a:srgbClr val="800000"/>
                </a:solidFill>
              </a:rPr>
              <a:t> </a:t>
            </a:r>
            <a:endParaRPr lang="en-US" sz="3600" dirty="0">
              <a:solidFill>
                <a:srgbClr val="800000"/>
              </a:solidFill>
            </a:endParaRP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3600" dirty="0"/>
              <a:t>Facebook </a:t>
            </a:r>
            <a:r>
              <a:rPr lang="en-US" sz="3600" b="1" dirty="0">
                <a:solidFill>
                  <a:srgbClr val="800000"/>
                </a:solidFill>
              </a:rPr>
              <a:t>HUJAK.hr</a:t>
            </a:r>
          </a:p>
          <a:p>
            <a:pPr lvl="1"/>
            <a:r>
              <a:rPr lang="en-US" u="sng" dirty="0">
                <a:solidFill>
                  <a:srgbClr val="800000"/>
                </a:solidFill>
              </a:rPr>
              <a:t>www.facebook.com/HUJAK.hr</a:t>
            </a:r>
            <a:endParaRPr lang="en-US" sz="3600" dirty="0">
              <a:solidFill>
                <a:srgbClr val="800000"/>
              </a:solidFill>
            </a:endParaRP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3600" dirty="0"/>
              <a:t>Twitter </a:t>
            </a:r>
            <a:r>
              <a:rPr lang="en-US" sz="3600" b="1" dirty="0">
                <a:solidFill>
                  <a:srgbClr val="800000"/>
                </a:solidFill>
              </a:rPr>
              <a:t>@</a:t>
            </a:r>
            <a:r>
              <a:rPr lang="en-US" sz="3600" b="1" dirty="0" err="1">
                <a:solidFill>
                  <a:srgbClr val="800000"/>
                </a:solidFill>
              </a:rPr>
              <a:t>HUJAK_hr</a:t>
            </a:r>
            <a:endParaRPr lang="en-US" sz="3600" b="1" dirty="0">
              <a:solidFill>
                <a:srgbClr val="800000"/>
              </a:solidFill>
            </a:endParaRPr>
          </a:p>
          <a:p>
            <a:pPr lvl="1"/>
            <a:r>
              <a:rPr lang="en-US" u="sng" dirty="0">
                <a:solidFill>
                  <a:srgbClr val="800000"/>
                </a:solidFill>
              </a:rPr>
              <a:t>twitter.com/</a:t>
            </a:r>
            <a:r>
              <a:rPr lang="en-US" u="sng" dirty="0" err="1">
                <a:solidFill>
                  <a:srgbClr val="800000"/>
                </a:solidFill>
              </a:rPr>
              <a:t>HUJAK_hr</a:t>
            </a:r>
            <a:r>
              <a:rPr lang="en-US" u="sng" dirty="0">
                <a:solidFill>
                  <a:srgbClr val="8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6628" name="Picture 2" descr="C:\Data\Job\HUJAK\Slike\Duke\DukeFrie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1484787"/>
            <a:ext cx="4360887" cy="26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ata\Job\HUJAK\Slike\Za web\face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24439"/>
            <a:ext cx="431928" cy="431928"/>
          </a:xfrm>
          <a:prstGeom prst="rect">
            <a:avLst/>
          </a:prstGeom>
          <a:noFill/>
        </p:spPr>
      </p:pic>
      <p:pic>
        <p:nvPicPr>
          <p:cNvPr id="16" name="Picture 3" descr="C:\Data\Job\HUJAK\Slike\Za web\Linked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4" y="3526947"/>
            <a:ext cx="431928" cy="431928"/>
          </a:xfrm>
          <a:prstGeom prst="rect">
            <a:avLst/>
          </a:prstGeom>
          <a:noFill/>
        </p:spPr>
      </p:pic>
      <p:pic>
        <p:nvPicPr>
          <p:cNvPr id="17" name="Picture 4" descr="C:\Data\Job\HUJAK\Slike\Za web\twit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4" y="5661368"/>
            <a:ext cx="431928" cy="43192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1145127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hujak.files.wordpress.com/2011/12/duke_cert_kab_v3a.jpg?w=139&amp;h=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40" y="1684498"/>
            <a:ext cx="1660860" cy="17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Java </a:t>
            </a:r>
            <a:r>
              <a:rPr lang="hr-HR" dirty="0">
                <a:solidFill>
                  <a:srgbClr val="800000"/>
                </a:solidFill>
              </a:rPr>
              <a:t>certifikacija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800000"/>
                </a:solidFill>
              </a:rPr>
              <a:t>Pomoć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u </a:t>
            </a:r>
            <a:r>
              <a:rPr lang="hr-HR" b="1" dirty="0"/>
              <a:t>Java certifikaciji</a:t>
            </a:r>
          </a:p>
          <a:p>
            <a:pPr lvl="1"/>
            <a:r>
              <a:rPr lang="hr-HR" b="1" dirty="0"/>
              <a:t>Java SE</a:t>
            </a:r>
            <a:r>
              <a:rPr lang="hr-HR" dirty="0"/>
              <a:t> – OCA, OCP, </a:t>
            </a:r>
            <a:r>
              <a:rPr lang="hr-HR" dirty="0" err="1"/>
              <a:t>OCM</a:t>
            </a:r>
            <a:endParaRPr lang="hr-HR" dirty="0"/>
          </a:p>
          <a:p>
            <a:pPr lvl="1"/>
            <a:r>
              <a:rPr lang="hr-HR" b="1" dirty="0"/>
              <a:t>Java EE </a:t>
            </a:r>
            <a:r>
              <a:rPr lang="hr-HR" dirty="0"/>
              <a:t>– OCE, OCM</a:t>
            </a:r>
          </a:p>
          <a:p>
            <a:r>
              <a:rPr lang="hr-HR" dirty="0"/>
              <a:t>Osnovne informacije na </a:t>
            </a:r>
            <a:r>
              <a:rPr lang="hr-HR" dirty="0" err="1"/>
              <a:t>hujak.hr</a:t>
            </a:r>
            <a:endParaRPr lang="hr-HR" dirty="0"/>
          </a:p>
          <a:p>
            <a:pPr lvl="1"/>
            <a:r>
              <a:rPr lang="hr-HR" b="1" dirty="0"/>
              <a:t>Iskustva</a:t>
            </a:r>
            <a:r>
              <a:rPr lang="hr-HR" dirty="0"/>
              <a:t> i </a:t>
            </a:r>
            <a:r>
              <a:rPr lang="hr-HR" b="1" dirty="0"/>
              <a:t>savjeti</a:t>
            </a:r>
          </a:p>
          <a:p>
            <a:pPr lvl="1"/>
            <a:r>
              <a:rPr lang="hr-HR" b="1" dirty="0"/>
              <a:t>Literatura</a:t>
            </a:r>
            <a:r>
              <a:rPr lang="hr-HR" dirty="0"/>
              <a:t> i </a:t>
            </a:r>
            <a:r>
              <a:rPr lang="hr-HR" b="1" dirty="0"/>
              <a:t>testovi</a:t>
            </a:r>
          </a:p>
          <a:p>
            <a:pPr lvl="1"/>
            <a:r>
              <a:rPr lang="hr-HR" b="1" dirty="0"/>
              <a:t>Grupe</a:t>
            </a:r>
            <a:r>
              <a:rPr lang="hr-HR" dirty="0"/>
              <a:t> za učenje</a:t>
            </a:r>
          </a:p>
          <a:p>
            <a:pPr lvl="2"/>
            <a:r>
              <a:rPr lang="hr-HR" dirty="0"/>
              <a:t>Hvala članovima </a:t>
            </a:r>
            <a:br>
              <a:rPr lang="hr-HR" dirty="0"/>
            </a:br>
            <a:r>
              <a:rPr lang="hr-HR" dirty="0"/>
              <a:t>koji su pomogli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  <p:grpSp>
        <p:nvGrpSpPr>
          <p:cNvPr id="6" name="Group 5"/>
          <p:cNvGrpSpPr/>
          <p:nvPr/>
        </p:nvGrpSpPr>
        <p:grpSpPr>
          <a:xfrm>
            <a:off x="6216198" y="1700808"/>
            <a:ext cx="2555728" cy="1728192"/>
            <a:chOff x="1347843" y="3107900"/>
            <a:chExt cx="3960440" cy="2913388"/>
          </a:xfrm>
        </p:grpSpPr>
        <p:pic>
          <p:nvPicPr>
            <p:cNvPr id="7" name="Picture 2" descr="http://2.bp.blogspot.com/-FsFtxNXX6UM/VFH1w9HExQI/AAAAAAAABbY/FB_QbkZ4E_g/s1600/ocjp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843" y="3107900"/>
              <a:ext cx="3960440" cy="291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889147" y="4165502"/>
              <a:ext cx="1005834" cy="1415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800000"/>
                  </a:solidFill>
                </a:rPr>
                <a:t>Your Name </a:t>
              </a:r>
              <a:r>
                <a:rPr lang="en-US" sz="500" b="1" dirty="0">
                  <a:solidFill>
                    <a:srgbClr val="800000"/>
                  </a:solidFill>
                  <a:sym typeface="Wingdings" panose="05000000000000000000" pitchFamily="2" charset="2"/>
                </a:rPr>
                <a:t></a:t>
              </a:r>
              <a:endParaRPr lang="en-US" sz="500" dirty="0">
                <a:solidFill>
                  <a:srgbClr val="800000"/>
                </a:solidFill>
              </a:endParaRPr>
            </a:p>
          </p:txBody>
        </p:sp>
      </p:grpSp>
      <p:pic>
        <p:nvPicPr>
          <p:cNvPr id="12" name="Picture 4" descr="OCA: Oracle Certified Associate Java SE 8 Programmer I Study Guide: Exam 1Z0-8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43" y="4509120"/>
            <a:ext cx="1512168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ages-na.ssl-images-amazon.com/images/I/51otJWrnBEL._SX401_BO1,204,203,2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81" y="4221088"/>
            <a:ext cx="1523509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ages-na.ssl-images-amazon.com/images/I/51Sz2JPEgKL._SX397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96" y="3933056"/>
            <a:ext cx="1511411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424602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33543" cy="1143000"/>
          </a:xfrm>
        </p:spPr>
        <p:txBody>
          <a:bodyPr/>
          <a:lstStyle/>
          <a:p>
            <a:r>
              <a:rPr lang="hr-HR" dirty="0">
                <a:solidFill>
                  <a:srgbClr val="800000"/>
                </a:solidFill>
              </a:rPr>
              <a:t>Mogućnosti</a:t>
            </a:r>
            <a:r>
              <a:rPr lang="hr-HR" dirty="0"/>
              <a:t> </a:t>
            </a:r>
            <a:r>
              <a:rPr lang="en-US" dirty="0"/>
              <a:t>Java </a:t>
            </a:r>
            <a:r>
              <a:rPr lang="hr-HR" dirty="0"/>
              <a:t>certifikacija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43</a:t>
            </a:fld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0825" y="1622596"/>
            <a:ext cx="8642350" cy="468612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7296" y="5445750"/>
            <a:ext cx="8625183" cy="10075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b="1" dirty="0">
                <a:solidFill>
                  <a:schemeClr val="tx1"/>
                </a:solidFill>
              </a:rPr>
              <a:t>Oracle Certified Master (OCM)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298" y="3632903"/>
            <a:ext cx="8625182" cy="1740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ZA" b="1" dirty="0">
                <a:solidFill>
                  <a:schemeClr val="tx1"/>
                </a:solidFill>
              </a:rPr>
              <a:t>Oracle Certified Expert (OCE)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96" y="2564903"/>
            <a:ext cx="8625183" cy="1008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Oracle Certified Professional (OCP)</a:t>
            </a:r>
            <a:endParaRPr lang="en-ZA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295" y="1598331"/>
            <a:ext cx="8645285" cy="876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Oracle Certified Associate (OCA)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79687" y="1676607"/>
            <a:ext cx="1800200" cy="72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Java SE </a:t>
            </a:r>
            <a:r>
              <a:rPr lang="en-ZA" sz="1600" b="1" dirty="0">
                <a:solidFill>
                  <a:schemeClr val="bg1">
                    <a:lumMod val="50000"/>
                  </a:schemeClr>
                </a:solidFill>
              </a:rPr>
              <a:t>5/6,</a:t>
            </a:r>
            <a:r>
              <a:rPr lang="en-ZA" sz="1600" b="1" dirty="0">
                <a:solidFill>
                  <a:schemeClr val="tx1"/>
                </a:solidFill>
              </a:rPr>
              <a:t> 7 </a:t>
            </a:r>
            <a:r>
              <a:rPr lang="hr-HR" sz="1600" b="1" dirty="0">
                <a:solidFill>
                  <a:schemeClr val="tx1"/>
                </a:solidFill>
              </a:rPr>
              <a:t>ili</a:t>
            </a:r>
            <a:r>
              <a:rPr lang="en-ZA" sz="1600" b="1" dirty="0">
                <a:solidFill>
                  <a:schemeClr val="tx1"/>
                </a:solidFill>
              </a:rPr>
              <a:t> 8 </a:t>
            </a:r>
            <a:br>
              <a:rPr lang="en-ZA" sz="1600" b="1" dirty="0">
                <a:solidFill>
                  <a:schemeClr val="tx1"/>
                </a:solidFill>
              </a:rPr>
            </a:br>
            <a:r>
              <a:rPr lang="en-ZA" sz="1600" b="1" dirty="0">
                <a:solidFill>
                  <a:schemeClr val="tx1"/>
                </a:solidFill>
              </a:rPr>
              <a:t>Programmer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8104" y="2709000"/>
            <a:ext cx="1800000" cy="72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Java SE </a:t>
            </a:r>
            <a:r>
              <a:rPr lang="en-ZA" sz="1600" b="1" dirty="0">
                <a:solidFill>
                  <a:schemeClr val="bg1">
                    <a:lumMod val="50000"/>
                  </a:schemeClr>
                </a:solidFill>
              </a:rPr>
              <a:t>5, 6, </a:t>
            </a:r>
            <a:r>
              <a:rPr lang="en-ZA" sz="1600" b="1" dirty="0">
                <a:solidFill>
                  <a:schemeClr val="tx1"/>
                </a:solidFill>
              </a:rPr>
              <a:t>7 </a:t>
            </a:r>
            <a:r>
              <a:rPr lang="hr-HR" sz="1600" b="1" dirty="0">
                <a:solidFill>
                  <a:schemeClr val="tx1"/>
                </a:solidFill>
              </a:rPr>
              <a:t>ili </a:t>
            </a:r>
            <a:r>
              <a:rPr lang="en-ZA" sz="1600" b="1" dirty="0">
                <a:solidFill>
                  <a:schemeClr val="tx1"/>
                </a:solidFill>
              </a:rPr>
              <a:t>8 </a:t>
            </a:r>
            <a:br>
              <a:rPr lang="en-ZA" sz="1600" b="1" dirty="0">
                <a:solidFill>
                  <a:schemeClr val="tx1"/>
                </a:solidFill>
              </a:rPr>
            </a:br>
            <a:r>
              <a:rPr lang="en-ZA" sz="1600" b="1" dirty="0">
                <a:solidFill>
                  <a:schemeClr val="tx1"/>
                </a:solidFill>
              </a:rPr>
              <a:t>Programmer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83411" y="2709000"/>
            <a:ext cx="2737061" cy="72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Java ME 1</a:t>
            </a:r>
            <a:br>
              <a:rPr lang="en-ZA" sz="1600" b="1" dirty="0">
                <a:solidFill>
                  <a:schemeClr val="tx1"/>
                </a:solidFill>
              </a:rPr>
            </a:br>
            <a:r>
              <a:rPr lang="en-ZA" sz="1600" b="1" dirty="0">
                <a:solidFill>
                  <a:schemeClr val="tx1"/>
                </a:solidFill>
              </a:rPr>
              <a:t>Mobile Application Developer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7904" y="4005064"/>
            <a:ext cx="1440000" cy="108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</a:rPr>
              <a:t>Java EE 6 </a:t>
            </a:r>
            <a:br>
              <a:rPr lang="en-ZA" sz="1600" b="1" dirty="0">
                <a:solidFill>
                  <a:schemeClr val="bg1"/>
                </a:solidFill>
              </a:rPr>
            </a:br>
            <a:r>
              <a:rPr lang="en-ZA" sz="1600" b="1" dirty="0">
                <a:solidFill>
                  <a:schemeClr val="bg1"/>
                </a:solidFill>
              </a:rPr>
              <a:t>Java Persistence API Developer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6096" y="4005064"/>
            <a:ext cx="1440000" cy="108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</a:rPr>
              <a:t>Java EE 6 </a:t>
            </a:r>
            <a:br>
              <a:rPr lang="en-ZA" sz="1600" b="1" dirty="0">
                <a:solidFill>
                  <a:schemeClr val="bg1"/>
                </a:solidFill>
              </a:rPr>
            </a:br>
            <a:r>
              <a:rPr lang="en-ZA" sz="1600" b="1" dirty="0">
                <a:solidFill>
                  <a:schemeClr val="bg1"/>
                </a:solidFill>
              </a:rPr>
              <a:t>Web Component Developer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3728" y="4005064"/>
            <a:ext cx="1440000" cy="108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</a:rPr>
              <a:t>Java EE 6 Enterprise JavaBeans Developer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12292" y="5613744"/>
            <a:ext cx="194794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Java EE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5 </a:t>
            </a:r>
            <a:r>
              <a:rPr lang="hr-HR" sz="1600" b="1" dirty="0">
                <a:solidFill>
                  <a:schemeClr val="bg1">
                    <a:lumMod val="75000"/>
                  </a:schemeClr>
                </a:solidFill>
              </a:rPr>
              <a:t>ili </a:t>
            </a:r>
            <a:r>
              <a:rPr lang="en-US" sz="1600" b="1" dirty="0">
                <a:solidFill>
                  <a:schemeClr val="bg1"/>
                </a:solidFill>
              </a:rPr>
              <a:t>6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Enterprise Architect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4140" y="5613744"/>
            <a:ext cx="1152128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</a:rPr>
              <a:t>Java SE 6 Developer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20272" y="4005064"/>
            <a:ext cx="1440000" cy="108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</a:rPr>
              <a:t>Java EE 6 </a:t>
            </a:r>
            <a:r>
              <a:rPr lang="en-ZA" sz="1600" b="1" dirty="0" err="1">
                <a:solidFill>
                  <a:schemeClr val="bg1"/>
                </a:solidFill>
              </a:rPr>
              <a:t>JavaServer</a:t>
            </a:r>
            <a:r>
              <a:rPr lang="en-ZA" sz="1600" b="1" dirty="0">
                <a:solidFill>
                  <a:schemeClr val="bg1"/>
                </a:solidFill>
              </a:rPr>
              <a:t> Faces Developer</a:t>
            </a:r>
          </a:p>
        </p:txBody>
      </p:sp>
      <p:cxnSp>
        <p:nvCxnSpPr>
          <p:cNvPr id="1063" name="Straight Arrow Connector 1062"/>
          <p:cNvCxnSpPr>
            <a:stCxn id="13" idx="2"/>
            <a:endCxn id="14" idx="0"/>
          </p:cNvCxnSpPr>
          <p:nvPr/>
        </p:nvCxnSpPr>
        <p:spPr>
          <a:xfrm>
            <a:off x="4579787" y="2396607"/>
            <a:ext cx="28317" cy="31239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4" idx="2"/>
            <a:endCxn id="16" idx="0"/>
          </p:cNvCxnSpPr>
          <p:nvPr/>
        </p:nvCxnSpPr>
        <p:spPr>
          <a:xfrm flipH="1">
            <a:off x="2987904" y="3429000"/>
            <a:ext cx="1620200" cy="5760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4" idx="2"/>
            <a:endCxn id="17" idx="0"/>
          </p:cNvCxnSpPr>
          <p:nvPr/>
        </p:nvCxnSpPr>
        <p:spPr>
          <a:xfrm flipH="1">
            <a:off x="4579787" y="3429000"/>
            <a:ext cx="28317" cy="5760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4" idx="2"/>
            <a:endCxn id="19" idx="0"/>
          </p:cNvCxnSpPr>
          <p:nvPr/>
        </p:nvCxnSpPr>
        <p:spPr>
          <a:xfrm flipH="1">
            <a:off x="1403728" y="3429000"/>
            <a:ext cx="3204376" cy="5760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4" idx="2"/>
            <a:endCxn id="18" idx="0"/>
          </p:cNvCxnSpPr>
          <p:nvPr/>
        </p:nvCxnSpPr>
        <p:spPr>
          <a:xfrm>
            <a:off x="4608104" y="3429000"/>
            <a:ext cx="1547992" cy="5760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4" idx="2"/>
          </p:cNvCxnSpPr>
          <p:nvPr/>
        </p:nvCxnSpPr>
        <p:spPr>
          <a:xfrm>
            <a:off x="4608104" y="3429000"/>
            <a:ext cx="3160385" cy="5760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4" idx="3"/>
            <a:endCxn id="15" idx="1"/>
          </p:cNvCxnSpPr>
          <p:nvPr/>
        </p:nvCxnSpPr>
        <p:spPr>
          <a:xfrm>
            <a:off x="5508104" y="3069000"/>
            <a:ext cx="57530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59787" y="4005064"/>
            <a:ext cx="1440000" cy="108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bg1"/>
                </a:solidFill>
              </a:rPr>
              <a:t>Java EE 6 </a:t>
            </a:r>
            <a:br>
              <a:rPr lang="en-ZA" sz="1600" b="1" dirty="0">
                <a:solidFill>
                  <a:schemeClr val="bg1"/>
                </a:solidFill>
              </a:rPr>
            </a:br>
            <a:r>
              <a:rPr lang="en-ZA" sz="1600" b="1" dirty="0">
                <a:solidFill>
                  <a:schemeClr val="bg1"/>
                </a:solidFill>
              </a:rPr>
              <a:t>Web </a:t>
            </a:r>
            <a:br>
              <a:rPr lang="en-ZA" sz="1600" b="1" dirty="0">
                <a:solidFill>
                  <a:schemeClr val="bg1"/>
                </a:solidFill>
              </a:rPr>
            </a:br>
            <a:r>
              <a:rPr lang="en-ZA" sz="1600" b="1" dirty="0">
                <a:solidFill>
                  <a:schemeClr val="bg1"/>
                </a:solidFill>
              </a:rPr>
              <a:t>Services Developer</a:t>
            </a:r>
          </a:p>
        </p:txBody>
      </p:sp>
      <p:cxnSp>
        <p:nvCxnSpPr>
          <p:cNvPr id="87" name="Elbow Connector 86"/>
          <p:cNvCxnSpPr>
            <a:endCxn id="21" idx="0"/>
          </p:cNvCxnSpPr>
          <p:nvPr/>
        </p:nvCxnSpPr>
        <p:spPr>
          <a:xfrm rot="5400000">
            <a:off x="3171783" y="4177423"/>
            <a:ext cx="2184742" cy="687900"/>
          </a:xfrm>
          <a:prstGeom prst="curvedConnector3">
            <a:avLst>
              <a:gd name="adj1" fmla="val 18293"/>
            </a:avLst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education.oracle.com/education/images/cert_ret_certprog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69" y="1707821"/>
            <a:ext cx="1767895" cy="6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8967" y="6150582"/>
            <a:ext cx="208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/>
              <a:t>©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800000"/>
                </a:solidFill>
              </a:rPr>
              <a:t>HUJAK</a:t>
            </a:r>
            <a:r>
              <a:rPr lang="en-US" sz="1400" dirty="0"/>
              <a:t>, 2015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E2188-2083-4A2D-B501-192F27E0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15851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</a:t>
            </a:r>
            <a:r>
              <a:rPr lang="hr-HR" dirty="0">
                <a:solidFill>
                  <a:srgbClr val="800000"/>
                </a:solidFill>
              </a:rPr>
              <a:t>Java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902745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Od </a:t>
            </a:r>
            <a:r>
              <a:rPr lang="hr-HR" b="1" i="1" dirty="0" err="1">
                <a:solidFill>
                  <a:srgbClr val="800000"/>
                </a:solidFill>
              </a:rPr>
              <a:t>enterprise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b="1" dirty="0"/>
              <a:t>aplikacija</a:t>
            </a:r>
            <a:r>
              <a:rPr lang="hr-HR" dirty="0"/>
              <a:t> do </a:t>
            </a:r>
            <a:r>
              <a:rPr lang="hr-HR" b="1" dirty="0"/>
              <a:t>malih</a:t>
            </a:r>
            <a:r>
              <a:rPr lang="hr-HR" dirty="0"/>
              <a:t> </a:t>
            </a:r>
            <a:r>
              <a:rPr lang="hr-HR" b="1" dirty="0"/>
              <a:t>"</a:t>
            </a:r>
            <a:r>
              <a:rPr lang="hr-HR" b="1" dirty="0">
                <a:solidFill>
                  <a:srgbClr val="800000"/>
                </a:solidFill>
              </a:rPr>
              <a:t>pametnih</a:t>
            </a:r>
            <a:r>
              <a:rPr lang="hr-HR" b="1" dirty="0"/>
              <a:t>" uređaja</a:t>
            </a:r>
            <a:r>
              <a:rPr lang="hr-HR" dirty="0"/>
              <a:t> (npr.</a:t>
            </a:r>
            <a:r>
              <a:rPr lang="en-US" dirty="0"/>
              <a:t> Internet of Things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Ugradbeno</a:t>
            </a:r>
            <a:r>
              <a:rPr lang="hr-HR" dirty="0"/>
              <a:t>, prožimajuće, sveprisutno računarstvo</a:t>
            </a:r>
          </a:p>
          <a:p>
            <a:r>
              <a:rPr lang="hr-HR" b="1" dirty="0">
                <a:solidFill>
                  <a:srgbClr val="800000"/>
                </a:solidFill>
              </a:rPr>
              <a:t>Velik</a:t>
            </a:r>
            <a:r>
              <a:rPr lang="hr-HR" dirty="0"/>
              <a:t> ekosustav </a:t>
            </a:r>
            <a:r>
              <a:rPr lang="hr-HR" b="1" dirty="0"/>
              <a:t>koda</a:t>
            </a:r>
            <a:r>
              <a:rPr lang="hr-HR" dirty="0"/>
              <a:t>, </a:t>
            </a:r>
            <a:r>
              <a:rPr lang="hr-HR" b="1" dirty="0"/>
              <a:t>biblioteka</a:t>
            </a:r>
            <a:r>
              <a:rPr lang="hr-HR" dirty="0"/>
              <a:t> i </a:t>
            </a:r>
            <a:r>
              <a:rPr lang="hr-HR" b="1" dirty="0"/>
              <a:t>alata</a:t>
            </a:r>
          </a:p>
          <a:p>
            <a:r>
              <a:rPr lang="hr-HR" b="1" dirty="0">
                <a:solidFill>
                  <a:srgbClr val="800000"/>
                </a:solidFill>
              </a:rPr>
              <a:t>Otvoreni kod </a:t>
            </a:r>
            <a:r>
              <a:rPr lang="hr-HR" dirty="0"/>
              <a:t>i </a:t>
            </a:r>
            <a:r>
              <a:rPr lang="hr-HR" b="1" dirty="0"/>
              <a:t>prenosivost</a:t>
            </a:r>
          </a:p>
          <a:p>
            <a:r>
              <a:rPr lang="hr-HR" dirty="0"/>
              <a:t>Podrška </a:t>
            </a:r>
            <a:r>
              <a:rPr lang="hr-HR" b="1" dirty="0"/>
              <a:t>najvećih </a:t>
            </a:r>
            <a:r>
              <a:rPr lang="hr-HR" b="1" dirty="0">
                <a:solidFill>
                  <a:srgbClr val="800000"/>
                </a:solidFill>
              </a:rPr>
              <a:t>IT korporacija</a:t>
            </a:r>
          </a:p>
          <a:p>
            <a:r>
              <a:rPr lang="hr-HR" b="1" dirty="0">
                <a:solidFill>
                  <a:srgbClr val="800000"/>
                </a:solidFill>
              </a:rPr>
              <a:t>Android</a:t>
            </a:r>
            <a:r>
              <a:rPr lang="hr-HR" dirty="0"/>
              <a:t>! </a:t>
            </a:r>
            <a:r>
              <a:rPr lang="hr-HR" dirty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US" sz="3400" i="1" dirty="0"/>
              <a:t>Java is not just a </a:t>
            </a:r>
            <a:r>
              <a:rPr lang="en-US" sz="3400" b="1" i="1" dirty="0"/>
              <a:t>language</a:t>
            </a:r>
            <a:r>
              <a:rPr lang="en-US" sz="3400" i="1" dirty="0"/>
              <a:t>, Java is a </a:t>
            </a:r>
            <a:r>
              <a:rPr lang="en-US" sz="3400" b="1" i="1" dirty="0">
                <a:solidFill>
                  <a:srgbClr val="800000"/>
                </a:solidFill>
              </a:rPr>
              <a:t>platform</a:t>
            </a:r>
            <a:r>
              <a:rPr lang="en-US" sz="3400" i="1" dirty="0"/>
              <a:t>!</a:t>
            </a:r>
          </a:p>
          <a:p>
            <a:pPr marL="0" indent="0" algn="r">
              <a:buNone/>
            </a:pPr>
            <a:r>
              <a:rPr lang="en-US" dirty="0"/>
              <a:t>James Gosling</a:t>
            </a:r>
          </a:p>
          <a:p>
            <a:r>
              <a:rPr lang="hr-HR" dirty="0"/>
              <a:t>Danas čak </a:t>
            </a:r>
            <a:r>
              <a:rPr lang="hr-HR" b="1" dirty="0"/>
              <a:t>50-</a:t>
            </a:r>
            <a:r>
              <a:rPr lang="hr-HR" b="1" dirty="0" err="1"/>
              <a:t>ak</a:t>
            </a:r>
            <a:r>
              <a:rPr lang="hr-HR" b="1" dirty="0"/>
              <a:t> programskih jezika </a:t>
            </a:r>
            <a:r>
              <a:rPr lang="hr-HR" dirty="0"/>
              <a:t>za </a:t>
            </a:r>
            <a:r>
              <a:rPr lang="hr-HR" b="1" dirty="0">
                <a:solidFill>
                  <a:srgbClr val="800000"/>
                </a:solidFill>
              </a:rPr>
              <a:t>JVM</a:t>
            </a:r>
          </a:p>
          <a:p>
            <a:pPr lvl="1"/>
            <a:r>
              <a:rPr lang="en-US" dirty="0"/>
              <a:t>Groovy, Scala, </a:t>
            </a:r>
            <a:r>
              <a:rPr lang="en-US" dirty="0" err="1"/>
              <a:t>Clojure</a:t>
            </a:r>
            <a:r>
              <a:rPr lang="en-US" dirty="0"/>
              <a:t>, </a:t>
            </a:r>
            <a:r>
              <a:rPr lang="hr-HR" dirty="0" err="1"/>
              <a:t>Kotlin</a:t>
            </a:r>
            <a:r>
              <a:rPr lang="hr-HR" dirty="0"/>
              <a:t>, </a:t>
            </a:r>
            <a:r>
              <a:rPr lang="en-US" dirty="0" err="1"/>
              <a:t>JRuby</a:t>
            </a:r>
            <a:r>
              <a:rPr lang="en-US" dirty="0"/>
              <a:t>, </a:t>
            </a:r>
            <a:r>
              <a:rPr lang="en-US" dirty="0" err="1"/>
              <a:t>Jython</a:t>
            </a:r>
            <a:r>
              <a:rPr lang="en-US" dirty="0"/>
              <a:t> …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6" name="Picture 4" descr="Slikovni rezultat za james gos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3228577"/>
            <a:ext cx="1257300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androi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1152128" cy="13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12772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274637"/>
            <a:ext cx="7345511" cy="1143000"/>
          </a:xfrm>
        </p:spPr>
        <p:txBody>
          <a:bodyPr/>
          <a:lstStyle/>
          <a:p>
            <a:r>
              <a:rPr lang="hr-HR" dirty="0"/>
              <a:t>Koliko je Java </a:t>
            </a:r>
            <a:r>
              <a:rPr lang="hr-HR" dirty="0">
                <a:solidFill>
                  <a:srgbClr val="800000"/>
                </a:solidFill>
              </a:rPr>
              <a:t>rasprostranjena</a:t>
            </a:r>
            <a:r>
              <a:rPr lang="hr-HR" dirty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758729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Kontinuirani </a:t>
            </a:r>
            <a:r>
              <a:rPr lang="hr-HR" b="1" dirty="0">
                <a:solidFill>
                  <a:srgbClr val="800000"/>
                </a:solidFill>
              </a:rPr>
              <a:t>rast</a:t>
            </a:r>
            <a:r>
              <a:rPr lang="hr-HR" b="1" dirty="0"/>
              <a:t> i </a:t>
            </a:r>
            <a:r>
              <a:rPr lang="hr-HR" b="1" dirty="0">
                <a:solidFill>
                  <a:srgbClr val="800000"/>
                </a:solidFill>
              </a:rPr>
              <a:t>razvoj</a:t>
            </a:r>
            <a:r>
              <a:rPr lang="hr-HR" b="1" dirty="0"/>
              <a:t> </a:t>
            </a:r>
            <a:r>
              <a:rPr lang="hr-HR" dirty="0"/>
              <a:t>Jave već</a:t>
            </a:r>
            <a:r>
              <a:rPr lang="hr-HR" b="1" dirty="0"/>
              <a:t> </a:t>
            </a:r>
            <a:r>
              <a:rPr lang="hr-HR" b="1" dirty="0">
                <a:solidFill>
                  <a:srgbClr val="800000"/>
                </a:solidFill>
              </a:rPr>
              <a:t>22 godine</a:t>
            </a:r>
          </a:p>
          <a:p>
            <a:r>
              <a:rPr lang="hr-HR" b="1" dirty="0">
                <a:solidFill>
                  <a:srgbClr val="800000"/>
                </a:solidFill>
              </a:rPr>
              <a:t>#1 </a:t>
            </a:r>
            <a:r>
              <a:rPr lang="hr-HR" b="1" dirty="0"/>
              <a:t>razvojna platforma </a:t>
            </a:r>
            <a:r>
              <a:rPr lang="hr-HR" dirty="0"/>
              <a:t>na svijetu</a:t>
            </a:r>
          </a:p>
          <a:p>
            <a:r>
              <a:rPr lang="hr-HR" b="1" dirty="0">
                <a:solidFill>
                  <a:srgbClr val="800000"/>
                </a:solidFill>
              </a:rPr>
              <a:t>10 milijuna</a:t>
            </a:r>
            <a:r>
              <a:rPr lang="hr-HR" b="1" dirty="0"/>
              <a:t> Java </a:t>
            </a:r>
            <a:r>
              <a:rPr lang="hr-HR" b="1" dirty="0" err="1"/>
              <a:t>developera</a:t>
            </a:r>
            <a:endParaRPr lang="hr-HR" b="1" dirty="0"/>
          </a:p>
          <a:p>
            <a:pPr lvl="1"/>
            <a:r>
              <a:rPr lang="hr-HR" b="1" dirty="0"/>
              <a:t>800.000 Java certifikata</a:t>
            </a:r>
          </a:p>
          <a:p>
            <a:r>
              <a:rPr lang="hr-HR" b="1" dirty="0">
                <a:solidFill>
                  <a:srgbClr val="800000"/>
                </a:solidFill>
              </a:rPr>
              <a:t>15 milijardi </a:t>
            </a:r>
            <a:r>
              <a:rPr lang="hr-HR" b="1" dirty="0"/>
              <a:t>uređaja </a:t>
            </a:r>
            <a:r>
              <a:rPr lang="hr-HR" dirty="0"/>
              <a:t>koje sadrže </a:t>
            </a:r>
            <a:r>
              <a:rPr lang="hr-HR" b="1" dirty="0"/>
              <a:t>Javu</a:t>
            </a:r>
          </a:p>
          <a:p>
            <a:pPr lvl="1"/>
            <a:r>
              <a:rPr lang="hr-HR" b="1" dirty="0">
                <a:solidFill>
                  <a:srgbClr val="800000"/>
                </a:solidFill>
              </a:rPr>
              <a:t>2 </a:t>
            </a:r>
            <a:r>
              <a:rPr lang="hr-HR" b="1" dirty="0"/>
              <a:t>milijarde automobilskih </a:t>
            </a:r>
            <a:r>
              <a:rPr lang="hr-HR" dirty="0"/>
              <a:t>uređaja</a:t>
            </a:r>
          </a:p>
          <a:p>
            <a:pPr lvl="1"/>
            <a:r>
              <a:rPr lang="hr-HR" b="1" dirty="0">
                <a:solidFill>
                  <a:srgbClr val="800000"/>
                </a:solidFill>
              </a:rPr>
              <a:t>350</a:t>
            </a:r>
            <a:r>
              <a:rPr lang="hr-HR" b="1" dirty="0"/>
              <a:t> milijuna medicinskih </a:t>
            </a:r>
            <a:r>
              <a:rPr lang="hr-HR" dirty="0"/>
              <a:t>uređaja</a:t>
            </a:r>
          </a:p>
          <a:p>
            <a:pPr lvl="1"/>
            <a:r>
              <a:rPr lang="hr-HR" b="1" dirty="0">
                <a:solidFill>
                  <a:srgbClr val="800000"/>
                </a:solidFill>
              </a:rPr>
              <a:t>97%</a:t>
            </a:r>
            <a:r>
              <a:rPr lang="hr-HR" dirty="0"/>
              <a:t> profesionalnih </a:t>
            </a:r>
            <a:r>
              <a:rPr lang="hr-HR" b="1" dirty="0"/>
              <a:t>radnih stanica</a:t>
            </a:r>
          </a:p>
          <a:p>
            <a:r>
              <a:rPr lang="en-US" b="1" dirty="0">
                <a:solidFill>
                  <a:srgbClr val="800000"/>
                </a:solidFill>
              </a:rPr>
              <a:t>1</a:t>
            </a:r>
            <a:r>
              <a:rPr lang="en-US" b="1" dirty="0"/>
              <a:t> </a:t>
            </a:r>
            <a:r>
              <a:rPr lang="hr-HR" b="1" dirty="0"/>
              <a:t>milijarda </a:t>
            </a:r>
            <a:r>
              <a:rPr lang="en-US" dirty="0"/>
              <a:t>Java </a:t>
            </a:r>
            <a:r>
              <a:rPr lang="en-US" b="1" dirty="0">
                <a:solidFill>
                  <a:srgbClr val="800000"/>
                </a:solidFill>
              </a:rPr>
              <a:t>download</a:t>
            </a:r>
            <a:r>
              <a:rPr lang="hr-HR" b="1" dirty="0">
                <a:solidFill>
                  <a:srgbClr val="800000"/>
                </a:solidFill>
              </a:rPr>
              <a:t>a</a:t>
            </a:r>
            <a:endParaRPr lang="en-US" b="1" dirty="0">
              <a:solidFill>
                <a:srgbClr val="800000"/>
              </a:solidFill>
            </a:endParaRPr>
          </a:p>
          <a:p>
            <a:pPr lvl="1"/>
            <a:endParaRPr lang="hr-HR" b="1" dirty="0"/>
          </a:p>
          <a:p>
            <a:pPr lvl="1"/>
            <a:endParaRPr lang="hr-HR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7" name="Picture 2" descr="C:\Data\Job\HUJAK\Slike\Duke\DukeFrien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31" y="2132857"/>
            <a:ext cx="3558369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6309320"/>
            <a:ext cx="6984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/>
              <a:t>Izvor: Oracle prezentacija, listopad 2016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79568"/>
            <a:ext cx="2988896" cy="67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119400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A43500-130B-45FE-B55E-34E7670F2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530095"/>
            <a:ext cx="8572500" cy="3524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7"/>
            <a:ext cx="7345511" cy="1143000"/>
          </a:xfrm>
        </p:spPr>
        <p:txBody>
          <a:bodyPr/>
          <a:lstStyle/>
          <a:p>
            <a:r>
              <a:rPr lang="hr-HR" dirty="0">
                <a:solidFill>
                  <a:srgbClr val="800000"/>
                </a:solidFill>
              </a:rPr>
              <a:t>Popularnost </a:t>
            </a:r>
            <a:r>
              <a:rPr lang="hr-HR" dirty="0"/>
              <a:t>jezika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Indeks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TIOBE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hr-HR" dirty="0"/>
              <a:t>za rujan </a:t>
            </a:r>
            <a:r>
              <a:rPr lang="en-US" dirty="0"/>
              <a:t>201</a:t>
            </a:r>
            <a:r>
              <a:rPr lang="hr-HR" dirty="0"/>
              <a:t>7.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7</a:t>
            </a:fld>
            <a:endParaRPr lang="hr-HR" dirty="0"/>
          </a:p>
        </p:txBody>
      </p:sp>
      <p:sp>
        <p:nvSpPr>
          <p:cNvPr id="14" name="Rectangle 13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/>
              <a:t>Izvor</a:t>
            </a:r>
            <a:r>
              <a:rPr lang="en-US" sz="800" dirty="0"/>
              <a:t>: </a:t>
            </a:r>
            <a:r>
              <a:rPr lang="en-US" sz="800" dirty="0" err="1"/>
              <a:t>Tiobe</a:t>
            </a:r>
            <a:r>
              <a:rPr lang="en-US" sz="800" dirty="0"/>
              <a:t> index, </a:t>
            </a:r>
            <a:r>
              <a:rPr lang="en-US" sz="800" dirty="0">
                <a:hlinkClick r:id="rId4"/>
              </a:rPr>
              <a:t>www.tiobe.com</a:t>
            </a:r>
            <a:r>
              <a:rPr lang="en-US" sz="800" dirty="0"/>
              <a:t>, </a:t>
            </a:r>
            <a:r>
              <a:rPr lang="hr-HR" sz="800" dirty="0"/>
              <a:t>rujan</a:t>
            </a:r>
            <a:r>
              <a:rPr lang="en-US" sz="800" dirty="0"/>
              <a:t> 201</a:t>
            </a:r>
            <a:r>
              <a:rPr lang="hr-HR" sz="800" dirty="0"/>
              <a:t>7</a:t>
            </a:r>
            <a:endParaRPr lang="en-US" sz="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33201"/>
              </p:ext>
            </p:extLst>
          </p:nvPr>
        </p:nvGraphicFramePr>
        <p:xfrm>
          <a:off x="3635896" y="2345236"/>
          <a:ext cx="2754307" cy="2187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599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60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900" b="1" dirty="0">
                          <a:solidFill>
                            <a:schemeClr val="bg1"/>
                          </a:solidFill>
                          <a:effectLst/>
                        </a:rPr>
                        <a:t>Rang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900" b="1" dirty="0">
                          <a:solidFill>
                            <a:schemeClr val="bg1"/>
                          </a:solidFill>
                          <a:effectLst/>
                        </a:rPr>
                        <a:t>Jezik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900" b="1" dirty="0">
                          <a:solidFill>
                            <a:schemeClr val="bg1"/>
                          </a:solidFill>
                          <a:effectLst/>
                        </a:rPr>
                        <a:t>Udio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dirty="0">
                          <a:effectLst/>
                        </a:rPr>
                        <a:t>1</a:t>
                      </a:r>
                      <a:r>
                        <a:rPr lang="hr-HR" sz="1900" b="1" dirty="0">
                          <a:effectLst/>
                        </a:rPr>
                        <a:t>.</a:t>
                      </a:r>
                      <a:endParaRPr lang="en-US" sz="1900" b="1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dirty="0">
                          <a:effectLst/>
                        </a:rPr>
                        <a:t>Java</a:t>
                      </a:r>
                      <a:endParaRPr lang="en-US" sz="1900" b="1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dirty="0">
                          <a:effectLst/>
                        </a:rPr>
                        <a:t>1</a:t>
                      </a:r>
                      <a:r>
                        <a:rPr lang="hr-HR" sz="1900" b="1" dirty="0">
                          <a:effectLst/>
                        </a:rPr>
                        <a:t>2,687</a:t>
                      </a:r>
                      <a:r>
                        <a:rPr lang="en-US" sz="1900" b="1" dirty="0">
                          <a:effectLst/>
                        </a:rPr>
                        <a:t>%</a:t>
                      </a:r>
                      <a:endParaRPr lang="en-US" sz="1900" b="1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2</a:t>
                      </a:r>
                      <a:r>
                        <a:rPr lang="hr-HR" sz="1900" dirty="0">
                          <a:effectLst/>
                        </a:rPr>
                        <a:t>.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C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900" dirty="0">
                          <a:effectLst/>
                        </a:rPr>
                        <a:t>7,382</a:t>
                      </a:r>
                      <a:r>
                        <a:rPr lang="en-US" sz="1900" dirty="0">
                          <a:effectLst/>
                        </a:rPr>
                        <a:t>%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3</a:t>
                      </a:r>
                      <a:r>
                        <a:rPr lang="hr-HR" sz="1900" dirty="0">
                          <a:effectLst/>
                        </a:rPr>
                        <a:t>.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C++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5</a:t>
                      </a:r>
                      <a:r>
                        <a:rPr lang="hr-HR" sz="1900" dirty="0">
                          <a:effectLst/>
                        </a:rPr>
                        <a:t>,565</a:t>
                      </a:r>
                      <a:r>
                        <a:rPr lang="en-US" sz="1900" dirty="0">
                          <a:effectLst/>
                        </a:rPr>
                        <a:t>%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4</a:t>
                      </a:r>
                      <a:r>
                        <a:rPr lang="hr-HR" sz="1900" dirty="0">
                          <a:effectLst/>
                        </a:rPr>
                        <a:t>.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C#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4</a:t>
                      </a:r>
                      <a:r>
                        <a:rPr lang="hr-HR" sz="1900" dirty="0">
                          <a:effectLst/>
                        </a:rPr>
                        <a:t>,779</a:t>
                      </a:r>
                      <a:r>
                        <a:rPr lang="en-US" sz="1900" dirty="0">
                          <a:effectLst/>
                        </a:rPr>
                        <a:t>%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5</a:t>
                      </a:r>
                      <a:r>
                        <a:rPr lang="hr-HR" sz="1900" dirty="0">
                          <a:effectLst/>
                        </a:rPr>
                        <a:t>.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Python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900" dirty="0">
                          <a:effectLst/>
                        </a:rPr>
                        <a:t>2.983</a:t>
                      </a:r>
                      <a:r>
                        <a:rPr lang="en-US" sz="1900" dirty="0">
                          <a:effectLst/>
                        </a:rPr>
                        <a:t>%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415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BD5BCB-AC72-4474-A127-073C4C8C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6" y="2846295"/>
            <a:ext cx="5442994" cy="2532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800000"/>
                </a:solidFill>
              </a:rPr>
              <a:t>Popularnost </a:t>
            </a:r>
            <a:r>
              <a:rPr lang="hr-HR" dirty="0"/>
              <a:t>jezika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Indeks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PYPL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sz="3000" dirty="0"/>
              <a:t>(</a:t>
            </a:r>
            <a:r>
              <a:rPr lang="en-US" sz="3000" dirty="0" err="1"/>
              <a:t>PopularitY</a:t>
            </a:r>
            <a:r>
              <a:rPr lang="en-US" sz="3000" dirty="0"/>
              <a:t> of Programming Language)</a:t>
            </a:r>
            <a:r>
              <a:rPr lang="hr-HR" sz="3000" dirty="0"/>
              <a:t> </a:t>
            </a:r>
            <a:r>
              <a:rPr lang="hr-HR" dirty="0"/>
              <a:t>za rujan </a:t>
            </a:r>
            <a:r>
              <a:rPr lang="en-US" dirty="0"/>
              <a:t>201</a:t>
            </a:r>
            <a:r>
              <a:rPr lang="hr-HR" dirty="0"/>
              <a:t>7.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F71-B453-4290-B3C1-C3F90AC08F93}" type="slidenum">
              <a:rPr lang="hr-HR" smtClean="0"/>
              <a:pPr/>
              <a:t>8</a:t>
            </a:fld>
            <a:endParaRPr lang="hr-H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6096"/>
              </p:ext>
            </p:extLst>
          </p:nvPr>
        </p:nvGraphicFramePr>
        <p:xfrm>
          <a:off x="5652120" y="2348880"/>
          <a:ext cx="2952328" cy="37790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7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Ran</a:t>
                      </a:r>
                      <a:r>
                        <a:rPr lang="hr-HR" sz="1600" b="1" dirty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dirty="0">
                          <a:solidFill>
                            <a:schemeClr val="bg1"/>
                          </a:solidFill>
                          <a:effectLst/>
                        </a:rPr>
                        <a:t>Jezik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600" b="1" dirty="0">
                          <a:solidFill>
                            <a:schemeClr val="bg1"/>
                          </a:solidFill>
                          <a:effectLst/>
                        </a:rPr>
                        <a:t>Udio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</a:rPr>
                        <a:t>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</a:rPr>
                        <a:t>Java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</a:rPr>
                        <a:t>2</a:t>
                      </a:r>
                      <a:r>
                        <a:rPr lang="hr-HR" sz="1800" b="1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.4 %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Python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hr-HR" sz="1800" dirty="0">
                          <a:effectLst/>
                        </a:rPr>
                        <a:t>7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hr-HR" sz="1800" dirty="0">
                          <a:effectLst/>
                        </a:rPr>
                        <a:t>0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PHP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dirty="0">
                          <a:effectLst/>
                        </a:rPr>
                        <a:t>8.7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 b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C#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8.</a:t>
                      </a:r>
                      <a:r>
                        <a:rPr lang="hr-HR" sz="18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JavaScript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dirty="0">
                          <a:effectLst/>
                        </a:rPr>
                        <a:t>8.0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C++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6.</a:t>
                      </a:r>
                      <a:r>
                        <a:rPr lang="hr-HR" sz="1800" dirty="0">
                          <a:effectLst/>
                        </a:rPr>
                        <a:t>8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C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6.</a:t>
                      </a:r>
                      <a:r>
                        <a:rPr lang="hr-HR" sz="18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dirty="0">
                          <a:effectLst/>
                        </a:rPr>
                        <a:t>R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dirty="0">
                          <a:effectLst/>
                        </a:rPr>
                        <a:t>3.7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Objective-C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3.</a:t>
                      </a:r>
                      <a:r>
                        <a:rPr lang="hr-HR" sz="1800" dirty="0">
                          <a:effectLst/>
                        </a:rPr>
                        <a:t>5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dirty="0">
                          <a:effectLst/>
                        </a:rPr>
                        <a:t>Swift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dirty="0">
                          <a:effectLst/>
                        </a:rPr>
                        <a:t>2.9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en-US" sz="1800" b="0" dirty="0">
                        <a:effectLst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/>
              <a:t>Izvor</a:t>
            </a:r>
            <a:r>
              <a:rPr lang="en-US" sz="800" dirty="0"/>
              <a:t>: PYPL </a:t>
            </a:r>
            <a:r>
              <a:rPr lang="en-US" sz="800" dirty="0" err="1"/>
              <a:t>PopularitY</a:t>
            </a:r>
            <a:r>
              <a:rPr lang="en-US" sz="800" dirty="0"/>
              <a:t> of Programming Language, </a:t>
            </a:r>
            <a:r>
              <a:rPr lang="en-US" sz="800" dirty="0">
                <a:hlinkClick r:id="rId4"/>
              </a:rPr>
              <a:t>pypl.github.io</a:t>
            </a:r>
            <a:r>
              <a:rPr lang="en-US" sz="800" dirty="0"/>
              <a:t>, </a:t>
            </a:r>
            <a:r>
              <a:rPr lang="hr-HR" sz="800" dirty="0"/>
              <a:t>rujan </a:t>
            </a:r>
            <a:r>
              <a:rPr lang="en-US" sz="800" dirty="0"/>
              <a:t>201</a:t>
            </a:r>
            <a:r>
              <a:rPr lang="hr-HR" sz="800" dirty="0"/>
              <a:t>7</a:t>
            </a:r>
            <a:r>
              <a:rPr lang="en-US" sz="800" dirty="0"/>
              <a:t>, © Pierre </a:t>
            </a:r>
            <a:r>
              <a:rPr lang="en-US" sz="800" dirty="0" err="1"/>
              <a:t>Carbonnelle</a:t>
            </a:r>
            <a:r>
              <a:rPr lang="en-US" sz="800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179512" y="3140968"/>
            <a:ext cx="4737256" cy="396047"/>
          </a:xfrm>
          <a:prstGeom prst="ellipse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413816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Istraživanje </a:t>
            </a:r>
            <a:r>
              <a:rPr lang="en-US" dirty="0">
                <a:solidFill>
                  <a:srgbClr val="800000"/>
                </a:solidFill>
              </a:rPr>
              <a:t>Stack Overflow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136894"/>
              </p:ext>
            </p:extLst>
          </p:nvPr>
        </p:nvGraphicFramePr>
        <p:xfrm>
          <a:off x="107504" y="1484785"/>
          <a:ext cx="9036495" cy="493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9</a:t>
            </a:fld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683568" y="6309320"/>
            <a:ext cx="6984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>
                <a:solidFill>
                  <a:prstClr val="black"/>
                </a:solidFill>
              </a:rPr>
              <a:t>Izvor</a:t>
            </a:r>
            <a:r>
              <a:rPr lang="en-US" sz="800" dirty="0">
                <a:solidFill>
                  <a:prstClr val="black"/>
                </a:solidFill>
              </a:rPr>
              <a:t>: Developer Survey Results 201</a:t>
            </a:r>
            <a:r>
              <a:rPr lang="hr-HR" sz="800" dirty="0">
                <a:solidFill>
                  <a:prstClr val="black"/>
                </a:solidFill>
              </a:rPr>
              <a:t>7</a:t>
            </a:r>
            <a:r>
              <a:rPr lang="en-US" sz="800" dirty="0">
                <a:solidFill>
                  <a:prstClr val="black"/>
                </a:solidFill>
              </a:rPr>
              <a:t>, </a:t>
            </a:r>
            <a:r>
              <a:rPr lang="en-US" sz="800" dirty="0" err="1">
                <a:solidFill>
                  <a:prstClr val="black"/>
                </a:solidFill>
              </a:rPr>
              <a:t>stackoverflow</a:t>
            </a:r>
            <a:r>
              <a:rPr lang="en-US" sz="800" dirty="0">
                <a:solidFill>
                  <a:prstClr val="black"/>
                </a:solidFill>
              </a:rPr>
              <a:t>, 201</a:t>
            </a:r>
            <a:r>
              <a:rPr lang="hr-HR" sz="800" dirty="0">
                <a:solidFill>
                  <a:prstClr val="black"/>
                </a:solidFill>
              </a:rPr>
              <a:t>7, </a:t>
            </a:r>
            <a:r>
              <a:rPr lang="hr-HR" sz="800" dirty="0">
                <a:solidFill>
                  <a:prstClr val="black"/>
                </a:solidFill>
                <a:hlinkClick r:id="rId4"/>
              </a:rPr>
              <a:t>insights.stackoverflow.com/survey/2017#technology</a:t>
            </a:r>
            <a:r>
              <a:rPr lang="hr-HR" sz="800" dirty="0">
                <a:solidFill>
                  <a:prstClr val="black"/>
                </a:solidFill>
              </a:rPr>
              <a:t> 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8" name="Picture 2" descr="Slikovni rezultat za stack overf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84" y="4797152"/>
            <a:ext cx="3413553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Branko Mihaljević i Aleksander Radovan - HUJAK</a:t>
            </a:r>
          </a:p>
        </p:txBody>
      </p:sp>
    </p:spTree>
    <p:extLst>
      <p:ext uri="{BB962C8B-B14F-4D97-AF65-F5344CB8AC3E}">
        <p14:creationId xmlns:p14="http://schemas.microsoft.com/office/powerpoint/2010/main" val="30217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29481</TotalTime>
  <Words>2630</Words>
  <Application>Microsoft Office PowerPoint</Application>
  <PresentationFormat>On-screen Show (4:3)</PresentationFormat>
  <Paragraphs>691</Paragraphs>
  <Slides>43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Office Theme</vt:lpstr>
      <vt:lpstr>Custom Design</vt:lpstr>
      <vt:lpstr>PowerPoint Presentation</vt:lpstr>
      <vt:lpstr>O nama</vt:lpstr>
      <vt:lpstr>Ukratko o Javi</vt:lpstr>
      <vt:lpstr>Malo povijesti</vt:lpstr>
      <vt:lpstr>Zašto Java?</vt:lpstr>
      <vt:lpstr>Koliko je Java rasprostranjena?</vt:lpstr>
      <vt:lpstr>Popularnost jezika Java</vt:lpstr>
      <vt:lpstr>Popularnost jezika Java</vt:lpstr>
      <vt:lpstr>Istraživanje Stack Overflow</vt:lpstr>
      <vt:lpstr>GitHub &amp; Stack Overflow</vt:lpstr>
      <vt:lpstr>Java u Hrvatskoj?</vt:lpstr>
      <vt:lpstr>Računarstvo i informatika u RH </vt:lpstr>
      <vt:lpstr>Kako započeti?</vt:lpstr>
      <vt:lpstr>ScratchJr</vt:lpstr>
      <vt:lpstr>Scratch</vt:lpstr>
      <vt:lpstr>Alice</vt:lpstr>
      <vt:lpstr>Alice</vt:lpstr>
      <vt:lpstr>Alice</vt:lpstr>
      <vt:lpstr>Greenfoot</vt:lpstr>
      <vt:lpstr>Greenfoot</vt:lpstr>
      <vt:lpstr>Finch Robot</vt:lpstr>
      <vt:lpstr>BlueJ</vt:lpstr>
      <vt:lpstr>STEM revolucija u Hrvatskoj</vt:lpstr>
      <vt:lpstr>Primjerenost programa</vt:lpstr>
      <vt:lpstr>go.java</vt:lpstr>
      <vt:lpstr>Java zajednica</vt:lpstr>
      <vt:lpstr>350+ JUG-ova na svijetu</vt:lpstr>
      <vt:lpstr>100+ JUG-ova u Europi</vt:lpstr>
      <vt:lpstr>Udruga HUJAK</vt:lpstr>
      <vt:lpstr>Popularnost hujak.hr</vt:lpstr>
      <vt:lpstr>Tko nas "čita"?</vt:lpstr>
      <vt:lpstr>Java konferencije u Hrvatskoj</vt:lpstr>
      <vt:lpstr>JavaCro i Javantura</vt:lpstr>
      <vt:lpstr>Partnerske konferencije</vt:lpstr>
      <vt:lpstr>Partneri i prijatelji</vt:lpstr>
      <vt:lpstr>Članovi HUJAK-a</vt:lpstr>
      <vt:lpstr>Suradnja s Oracle Academy</vt:lpstr>
      <vt:lpstr>Workshop in a Box</vt:lpstr>
      <vt:lpstr>Tečajevi</vt:lpstr>
      <vt:lpstr>Umjesto zaključka</vt:lpstr>
      <vt:lpstr>Hvala i pozdrav od HUJAK-a!</vt:lpstr>
      <vt:lpstr>Java certifikacija</vt:lpstr>
      <vt:lpstr>Mogućnosti Java certifikacija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Branko Mihaljević</dc:creator>
  <cp:lastModifiedBy>Darko</cp:lastModifiedBy>
  <cp:revision>984</cp:revision>
  <dcterms:created xsi:type="dcterms:W3CDTF">2012-03-20T09:32:02Z</dcterms:created>
  <dcterms:modified xsi:type="dcterms:W3CDTF">2017-10-01T20:31:29Z</dcterms:modified>
</cp:coreProperties>
</file>