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2"/>
  </p:notesMasterIdLst>
  <p:handoutMasterIdLst>
    <p:handoutMasterId r:id="rId43"/>
  </p:handoutMasterIdLst>
  <p:sldIdLst>
    <p:sldId id="259" r:id="rId3"/>
    <p:sldId id="375" r:id="rId4"/>
    <p:sldId id="286" r:id="rId5"/>
    <p:sldId id="288" r:id="rId6"/>
    <p:sldId id="290" r:id="rId7"/>
    <p:sldId id="356" r:id="rId8"/>
    <p:sldId id="350" r:id="rId9"/>
    <p:sldId id="349" r:id="rId10"/>
    <p:sldId id="357" r:id="rId11"/>
    <p:sldId id="343" r:id="rId12"/>
    <p:sldId id="341" r:id="rId13"/>
    <p:sldId id="345" r:id="rId14"/>
    <p:sldId id="347" r:id="rId15"/>
    <p:sldId id="368" r:id="rId16"/>
    <p:sldId id="346" r:id="rId17"/>
    <p:sldId id="358" r:id="rId18"/>
    <p:sldId id="363" r:id="rId19"/>
    <p:sldId id="361" r:id="rId20"/>
    <p:sldId id="344" r:id="rId21"/>
    <p:sldId id="362" r:id="rId22"/>
    <p:sldId id="364" r:id="rId23"/>
    <p:sldId id="354" r:id="rId24"/>
    <p:sldId id="292" r:id="rId25"/>
    <p:sldId id="296" r:id="rId26"/>
    <p:sldId id="293" r:id="rId27"/>
    <p:sldId id="294" r:id="rId28"/>
    <p:sldId id="295" r:id="rId29"/>
    <p:sldId id="328" r:id="rId30"/>
    <p:sldId id="331" r:id="rId31"/>
    <p:sldId id="320" r:id="rId32"/>
    <p:sldId id="322" r:id="rId33"/>
    <p:sldId id="326" r:id="rId34"/>
    <p:sldId id="370" r:id="rId35"/>
    <p:sldId id="365" r:id="rId36"/>
    <p:sldId id="369" r:id="rId37"/>
    <p:sldId id="371" r:id="rId38"/>
    <p:sldId id="335" r:id="rId39"/>
    <p:sldId id="336" r:id="rId40"/>
    <p:sldId id="339" r:id="rId41"/>
  </p:sldIdLst>
  <p:sldSz cx="12192000" cy="6858000"/>
  <p:notesSz cx="6858000" cy="9144000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7B8"/>
    <a:srgbClr val="CC90A5"/>
    <a:srgbClr val="009ED6"/>
    <a:srgbClr val="FFFFFF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6070" autoAdjust="0"/>
  </p:normalViewPr>
  <p:slideViewPr>
    <p:cSldViewPr>
      <p:cViewPr varScale="1">
        <p:scale>
          <a:sx n="57" d="100"/>
          <a:sy n="57" d="100"/>
        </p:scale>
        <p:origin x="106" y="3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8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D83FDC75-7F73-4A4A-A77C-09AADF00E0EA}" type="datetimeFigureOut">
              <a:rPr lang="hr-HR" smtClean="0"/>
              <a:pPr/>
              <a:t>4.4.2018.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48AEF76B-3757-4A0B-AF93-28494465C1DD}" type="datetimeFigureOut">
              <a:pPr/>
              <a:t>4.4.2018.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75693FD4-8F83-4EF7-AC3F-0DC0388986B0}" type="slidenum"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/>
            </a:pPr>
            <a:r>
              <a:rPr lang="hr-HR" dirty="0"/>
              <a:t>Ovaj je predložak moguće koristiti kao početnu datoteku za prikaz materijala za obuku u grupnoj postavci.</a:t>
            </a:r>
          </a:p>
          <a:p>
            <a:endParaRPr lang="hr-HR" dirty="0"/>
          </a:p>
          <a:p>
            <a:pPr lvl="0"/>
            <a:r>
              <a:rPr lang="hr-HR" sz="1200" b="1" dirty="0"/>
              <a:t>Sekcije</a:t>
            </a:r>
            <a:endParaRPr lang="hr-HR" sz="1200" b="0" dirty="0"/>
          </a:p>
          <a:p>
            <a:pPr lvl="0"/>
            <a:r>
              <a:rPr lang="hr-HR" sz="1200" b="0" dirty="0"/>
              <a:t>Desnom tipkom miša kliknite slajd da biste dodali sekcije.</a:t>
            </a:r>
            <a:r>
              <a:rPr lang="hr-HR" sz="1200" b="0" baseline="0" dirty="0"/>
              <a:t> Pomoću sekcija možete organizirati slajdove ili omogućiti suradnju više autora.</a:t>
            </a:r>
            <a:endParaRPr lang="hr-HR" sz="1200" b="0" dirty="0"/>
          </a:p>
          <a:p>
            <a:pPr lvl="0"/>
            <a:endParaRPr lang="hr-HR" sz="1200" b="1" dirty="0"/>
          </a:p>
          <a:p>
            <a:pPr lvl="0"/>
            <a:r>
              <a:rPr lang="hr-HR" sz="1200" b="1" dirty="0"/>
              <a:t>Bilješke</a:t>
            </a:r>
          </a:p>
          <a:p>
            <a:pPr lvl="0"/>
            <a:r>
              <a:rPr lang="hr-HR" sz="1200" dirty="0"/>
              <a:t>Pomoću sekcije Bilješke unesite bilješke ili dodatne pojedinosti za publiku.</a:t>
            </a:r>
            <a:r>
              <a:rPr lang="hr-HR" sz="1200" baseline="0" dirty="0"/>
              <a:t> Te bilješke možete tijekom izlaganja prikazati u prikazu Prezentacija. </a:t>
            </a:r>
          </a:p>
          <a:p>
            <a:pPr lvl="0">
              <a:buFontTx/>
              <a:buNone/>
            </a:pPr>
            <a:r>
              <a:rPr lang="hr-HR" sz="1200" dirty="0"/>
              <a:t>Pazite na veličinu fonta. To je važno zbog pristupačnosti, vidljivosti, snimanja videozapisa i objavljivanja na internetu.</a:t>
            </a:r>
          </a:p>
          <a:p>
            <a:pPr lvl="0"/>
            <a:endParaRPr lang="hr-HR" sz="1200" dirty="0"/>
          </a:p>
          <a:p>
            <a:pPr lvl="0">
              <a:buFontTx/>
              <a:buNone/>
            </a:pPr>
            <a:r>
              <a:rPr lang="hr-HR" sz="1200" b="1" dirty="0"/>
              <a:t>Usklađene boje </a:t>
            </a:r>
          </a:p>
          <a:p>
            <a:pPr lvl="0">
              <a:buFontTx/>
              <a:buNone/>
            </a:pPr>
            <a:r>
              <a:rPr lang="hr-HR" sz="1200" dirty="0"/>
              <a:t>Posebnu pažnju obratite na grafikone, dijagrame i tekstne okvire.</a:t>
            </a:r>
            <a:r>
              <a:rPr lang="hr-HR" sz="1200" baseline="0" dirty="0"/>
              <a:t> </a:t>
            </a:r>
            <a:endParaRPr lang="hr-HR" sz="1200" dirty="0"/>
          </a:p>
          <a:p>
            <a:pPr lvl="0"/>
            <a:r>
              <a:rPr lang="hr-HR" sz="1200" dirty="0"/>
              <a:t>Imajte na umu da će sudionici ispisivati u crno-bijelom načinu ili </a:t>
            </a:r>
            <a:r>
              <a:rPr lang="hr-HR" sz="1200" dirty="0" err="1"/>
              <a:t>Sivi tonovi</a:t>
            </a:r>
            <a:r>
              <a:rPr lang="hr-HR" sz="1200" dirty="0"/>
              <a:t>. Ispišite ogledni primjerak da biste provjerili kvalitetu prezentacije ispisane u crno-bijelom načinu i </a:t>
            </a:r>
            <a:r>
              <a:rPr lang="hr-HR" sz="1200" dirty="0" err="1"/>
              <a:t>sivi tonovi</a:t>
            </a:r>
            <a:r>
              <a:rPr lang="hr-HR" sz="1200" dirty="0"/>
              <a:t>.</a:t>
            </a:r>
          </a:p>
          <a:p>
            <a:pPr lvl="0">
              <a:buFontTx/>
              <a:buNone/>
            </a:pPr>
            <a:endParaRPr lang="hr-HR" sz="1200" dirty="0"/>
          </a:p>
          <a:p>
            <a:pPr lvl="0">
              <a:buFontTx/>
              <a:buNone/>
            </a:pPr>
            <a:r>
              <a:rPr lang="hr-HR" sz="1200" b="1" dirty="0"/>
              <a:t>Grafika, tablice i grafikoni</a:t>
            </a:r>
          </a:p>
          <a:p>
            <a:pPr lvl="0"/>
            <a:r>
              <a:rPr lang="hr-HR" sz="1200" dirty="0"/>
              <a:t>Neka bude jednostavno: ako je moguće, koristite dosljedne stilove i boje koje ne odvlače pažnju.</a:t>
            </a:r>
          </a:p>
          <a:p>
            <a:pPr lvl="0"/>
            <a:r>
              <a:rPr lang="hr-HR" sz="1200" dirty="0"/>
              <a:t>Označite sve grafikone i tablice.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/>
            </a:pPr>
            <a:r>
              <a:rPr lang="hr-HR" dirty="0"/>
              <a:t>Za svaku temu koristite zaglavlje sekcije da bi sudionicima bio očitiji prijelaz na drugu temu.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3</a:t>
            </a:fld>
            <a:endParaRPr lang="hr-H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0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Dan sigurnijeg interneta: 595</a:t>
            </a:r>
          </a:p>
          <a:p>
            <a:r>
              <a:rPr lang="hr-HR" dirty="0"/>
              <a:t>Računalno razmišljanje i programiranje: 620</a:t>
            </a:r>
          </a:p>
          <a:p>
            <a:r>
              <a:rPr lang="hr-HR" dirty="0"/>
              <a:t>Informacije i digitalna tehnologija: 525</a:t>
            </a:r>
          </a:p>
          <a:p>
            <a:r>
              <a:rPr lang="hr-HR" dirty="0"/>
              <a:t>e-Društvo: 523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305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34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/>
            </a:pPr>
            <a:r>
              <a:rPr lang="hr-HR" dirty="0"/>
              <a:t>Za svaku temu koristite zaglavlje sekcije da bi sudionicima bio očitiji prijelaz na drugu temu.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32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501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32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latinLnBrk="0">
              <a:defRPr lang="hr-HR" b="1" cap="small" baseline="0">
                <a:solidFill>
                  <a:srgbClr val="003300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r-H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hr-HR" sz="2000" baseline="0"/>
            </a:lvl1pPr>
          </a:lstStyle>
          <a:p>
            <a:r>
              <a:rPr lang="hr-HR"/>
              <a:t>Logotip tvrtke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pozad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4632" y="-4705653"/>
            <a:ext cx="2819400" cy="1223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 latinLnBrk="0">
              <a:defRPr lang="hr-H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hr-HR" sz="1800"/>
            </a:lvl1pPr>
          </a:lstStyle>
          <a:p>
            <a:r>
              <a:rPr lang="hr-HR"/>
              <a:t>Logotip tvrtke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latinLnBrk="0">
              <a:defRPr lang="hr-HR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latinLnBrk="0">
              <a:defRPr lang="hr-HR" sz="3200">
                <a:latin typeface="+mn-lt"/>
              </a:defRPr>
            </a:lvl1pPr>
            <a:lvl2pPr latinLnBrk="0">
              <a:defRPr lang="hr-HR" sz="2800">
                <a:latin typeface="+mn-lt"/>
              </a:defRPr>
            </a:lvl2pPr>
            <a:lvl3pPr latinLnBrk="0">
              <a:defRPr lang="hr-HR" sz="2400">
                <a:latin typeface="+mn-lt"/>
              </a:defRPr>
            </a:lvl3pPr>
            <a:lvl4pPr latinLnBrk="0">
              <a:defRPr lang="hr-HR" sz="2400">
                <a:latin typeface="+mn-lt"/>
              </a:defRPr>
            </a:lvl4pPr>
            <a:lvl5pPr latinLnBrk="0">
              <a:defRPr lang="hr-HR" sz="2400">
                <a:latin typeface="+mn-lt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 latinLnBrk="0">
              <a:defRPr lang="hr-HR" sz="2800"/>
            </a:lvl1pPr>
            <a:lvl2pPr latinLnBrk="0">
              <a:defRPr lang="hr-HR" sz="2400"/>
            </a:lvl2pPr>
            <a:lvl3pPr latinLnBrk="0">
              <a:defRPr lang="hr-HR" sz="2000"/>
            </a:lvl3pPr>
            <a:lvl4pPr latinLnBrk="0">
              <a:defRPr lang="hr-HR" sz="1800"/>
            </a:lvl4pPr>
            <a:lvl5pPr latinLnBrk="0">
              <a:defRPr lang="hr-HR" sz="1800"/>
            </a:lvl5pPr>
            <a:lvl6pPr latinLnBrk="0">
              <a:defRPr lang="hr-HR" sz="1800"/>
            </a:lvl6pPr>
            <a:lvl7pPr latinLnBrk="0">
              <a:defRPr lang="hr-HR" sz="1800"/>
            </a:lvl7pPr>
            <a:lvl8pPr latinLnBrk="0">
              <a:defRPr lang="hr-HR" sz="1800"/>
            </a:lvl8pPr>
            <a:lvl9pPr latinLnBrk="0">
              <a:defRPr lang="hr-HR"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 latinLnBrk="0">
              <a:defRPr lang="hr-HR" sz="2800"/>
            </a:lvl1pPr>
            <a:lvl2pPr latinLnBrk="0">
              <a:defRPr lang="hr-HR" sz="2400"/>
            </a:lvl2pPr>
            <a:lvl3pPr latinLnBrk="0">
              <a:defRPr lang="hr-HR" sz="2000"/>
            </a:lvl3pPr>
            <a:lvl4pPr latinLnBrk="0">
              <a:defRPr lang="hr-HR" sz="1800"/>
            </a:lvl4pPr>
            <a:lvl5pPr latinLnBrk="0">
              <a:defRPr lang="hr-HR" sz="1800"/>
            </a:lvl5pPr>
            <a:lvl6pPr latinLnBrk="0">
              <a:defRPr lang="hr-HR" sz="1800"/>
            </a:lvl6pPr>
            <a:lvl7pPr latinLnBrk="0">
              <a:defRPr lang="hr-HR" sz="1800"/>
            </a:lvl7pPr>
            <a:lvl8pPr latinLnBrk="0">
              <a:defRPr lang="hr-HR" sz="1800"/>
            </a:lvl8pPr>
            <a:lvl9pPr latinLnBrk="0">
              <a:defRPr lang="hr-HR"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hr-HR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 latinLnBrk="0">
              <a:buNone/>
              <a:defRPr lang="hr-HR" sz="2000" b="1"/>
            </a:lvl2pPr>
            <a:lvl3pPr marL="914400" indent="0" latinLnBrk="0">
              <a:buNone/>
              <a:defRPr lang="hr-HR" sz="1800" b="1"/>
            </a:lvl3pPr>
            <a:lvl4pPr marL="1371600" indent="0" latinLnBrk="0">
              <a:buNone/>
              <a:defRPr lang="hr-HR" sz="1600" b="1"/>
            </a:lvl4pPr>
            <a:lvl5pPr marL="1828800" indent="0" latinLnBrk="0">
              <a:buNone/>
              <a:defRPr lang="hr-HR" sz="1600" b="1"/>
            </a:lvl5pPr>
            <a:lvl6pPr marL="2286000" indent="0" latinLnBrk="0">
              <a:buNone/>
              <a:defRPr lang="hr-HR" sz="1600" b="1"/>
            </a:lvl6pPr>
            <a:lvl7pPr marL="2743200" indent="0" latinLnBrk="0">
              <a:buNone/>
              <a:defRPr lang="hr-HR" sz="1600" b="1"/>
            </a:lvl7pPr>
            <a:lvl8pPr marL="3200400" indent="0" latinLnBrk="0">
              <a:buNone/>
              <a:defRPr lang="hr-HR" sz="1600" b="1"/>
            </a:lvl8pPr>
            <a:lvl9pPr marL="3657600" indent="0" latinLnBrk="0">
              <a:buNone/>
              <a:defRPr lang="hr-HR"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latinLnBrk="0">
              <a:defRPr lang="hr-HR" sz="2400"/>
            </a:lvl1pPr>
            <a:lvl2pPr latinLnBrk="0">
              <a:defRPr lang="hr-HR" sz="2000"/>
            </a:lvl2pPr>
            <a:lvl3pPr latinLnBrk="0">
              <a:defRPr lang="hr-HR" sz="1800"/>
            </a:lvl3pPr>
            <a:lvl4pPr latinLnBrk="0">
              <a:defRPr lang="hr-HR" sz="1600"/>
            </a:lvl4pPr>
            <a:lvl5pPr latinLnBrk="0">
              <a:defRPr lang="hr-HR" sz="1600"/>
            </a:lvl5pPr>
            <a:lvl6pPr latinLnBrk="0">
              <a:defRPr lang="hr-HR" sz="1600"/>
            </a:lvl6pPr>
            <a:lvl7pPr latinLnBrk="0">
              <a:defRPr lang="hr-HR" sz="1600"/>
            </a:lvl7pPr>
            <a:lvl8pPr latinLnBrk="0">
              <a:defRPr lang="hr-HR" sz="1600"/>
            </a:lvl8pPr>
            <a:lvl9pPr latinLnBrk="0">
              <a:defRPr lang="hr-HR"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 latinLnBrk="0">
              <a:buNone/>
              <a:defRPr lang="hr-HR" sz="2000" b="1"/>
            </a:lvl2pPr>
            <a:lvl3pPr marL="914400" indent="0" latinLnBrk="0">
              <a:buNone/>
              <a:defRPr lang="hr-HR" sz="1800" b="1"/>
            </a:lvl3pPr>
            <a:lvl4pPr marL="1371600" indent="0" latinLnBrk="0">
              <a:buNone/>
              <a:defRPr lang="hr-HR" sz="1600" b="1"/>
            </a:lvl4pPr>
            <a:lvl5pPr marL="1828800" indent="0" latinLnBrk="0">
              <a:buNone/>
              <a:defRPr lang="hr-HR" sz="1600" b="1"/>
            </a:lvl5pPr>
            <a:lvl6pPr marL="2286000" indent="0" latinLnBrk="0">
              <a:buNone/>
              <a:defRPr lang="hr-HR" sz="1600" b="1"/>
            </a:lvl6pPr>
            <a:lvl7pPr marL="2743200" indent="0" latinLnBrk="0">
              <a:buNone/>
              <a:defRPr lang="hr-HR" sz="1600" b="1"/>
            </a:lvl7pPr>
            <a:lvl8pPr marL="3200400" indent="0" latinLnBrk="0">
              <a:buNone/>
              <a:defRPr lang="hr-HR" sz="1600" b="1"/>
            </a:lvl8pPr>
            <a:lvl9pPr marL="3657600" indent="0" latinLnBrk="0">
              <a:buNone/>
              <a:defRPr lang="hr-HR"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 latinLnBrk="0">
              <a:defRPr lang="hr-HR" sz="2400"/>
            </a:lvl1pPr>
            <a:lvl2pPr latinLnBrk="0">
              <a:defRPr lang="hr-HR" sz="2000"/>
            </a:lvl2pPr>
            <a:lvl3pPr latinLnBrk="0">
              <a:defRPr lang="hr-HR" sz="1800"/>
            </a:lvl3pPr>
            <a:lvl4pPr latinLnBrk="0">
              <a:defRPr lang="hr-HR" sz="1600"/>
            </a:lvl4pPr>
            <a:lvl5pPr latinLnBrk="0">
              <a:defRPr lang="hr-HR" sz="1600"/>
            </a:lvl5pPr>
            <a:lvl6pPr latinLnBrk="0">
              <a:defRPr lang="hr-HR" sz="1600"/>
            </a:lvl6pPr>
            <a:lvl7pPr latinLnBrk="0">
              <a:defRPr lang="hr-HR" sz="1600"/>
            </a:lvl7pPr>
            <a:lvl8pPr latinLnBrk="0">
              <a:defRPr lang="hr-HR" sz="1600"/>
            </a:lvl8pPr>
            <a:lvl9pPr latinLnBrk="0">
              <a:defRPr lang="hr-HR"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 latinLnBrk="0">
              <a:defRPr lang="hr-HR"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 latinLnBrk="0">
              <a:defRPr lang="hr-HR" sz="3200"/>
            </a:lvl1pPr>
            <a:lvl2pPr latinLnBrk="0">
              <a:defRPr lang="hr-HR" sz="2800"/>
            </a:lvl2pPr>
            <a:lvl3pPr latinLnBrk="0">
              <a:defRPr lang="hr-HR" sz="2400"/>
            </a:lvl3pPr>
            <a:lvl4pPr latinLnBrk="0">
              <a:defRPr lang="hr-HR" sz="2000"/>
            </a:lvl4pPr>
            <a:lvl5pPr latinLnBrk="0">
              <a:defRPr lang="hr-HR" sz="2000"/>
            </a:lvl5pPr>
            <a:lvl6pPr latinLnBrk="0">
              <a:defRPr lang="hr-HR" sz="2000"/>
            </a:lvl6pPr>
            <a:lvl7pPr latinLnBrk="0">
              <a:defRPr lang="hr-HR" sz="2000"/>
            </a:lvl7pPr>
            <a:lvl8pPr latinLnBrk="0">
              <a:defRPr lang="hr-HR" sz="2000"/>
            </a:lvl8pPr>
            <a:lvl9pPr latinLnBrk="0">
              <a:defRPr lang="hr-HR"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 latinLnBrk="0">
              <a:buNone/>
              <a:defRPr lang="hr-HR" sz="1200"/>
            </a:lvl2pPr>
            <a:lvl3pPr marL="914400" indent="0" latinLnBrk="0">
              <a:buNone/>
              <a:defRPr lang="hr-HR" sz="1000"/>
            </a:lvl3pPr>
            <a:lvl4pPr marL="1371600" indent="0" latinLnBrk="0">
              <a:buNone/>
              <a:defRPr lang="hr-HR" sz="900"/>
            </a:lvl4pPr>
            <a:lvl5pPr marL="1828800" indent="0" latinLnBrk="0">
              <a:buNone/>
              <a:defRPr lang="hr-HR" sz="900"/>
            </a:lvl5pPr>
            <a:lvl6pPr marL="2286000" indent="0" latinLnBrk="0">
              <a:buNone/>
              <a:defRPr lang="hr-HR" sz="900"/>
            </a:lvl6pPr>
            <a:lvl7pPr marL="2743200" indent="0" latinLnBrk="0">
              <a:buNone/>
              <a:defRPr lang="hr-HR" sz="900"/>
            </a:lvl7pPr>
            <a:lvl8pPr marL="3200400" indent="0" latinLnBrk="0">
              <a:buNone/>
              <a:defRPr lang="hr-HR" sz="900"/>
            </a:lvl8pPr>
            <a:lvl9pPr marL="3657600" indent="0" latinLnBrk="0">
              <a:buNone/>
              <a:defRPr lang="hr-HR"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hr-HR"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hr-HR" sz="3200"/>
            </a:lvl1pPr>
            <a:lvl2pPr marL="457200" indent="0" latinLnBrk="0">
              <a:buNone/>
              <a:defRPr lang="hr-HR" sz="2800"/>
            </a:lvl2pPr>
            <a:lvl3pPr marL="914400" indent="0" latinLnBrk="0">
              <a:buNone/>
              <a:defRPr lang="hr-HR" sz="2400"/>
            </a:lvl3pPr>
            <a:lvl4pPr marL="1371600" indent="0" latinLnBrk="0">
              <a:buNone/>
              <a:defRPr lang="hr-HR" sz="2000"/>
            </a:lvl4pPr>
            <a:lvl5pPr marL="1828800" indent="0" latinLnBrk="0">
              <a:buNone/>
              <a:defRPr lang="hr-HR" sz="2000"/>
            </a:lvl5pPr>
            <a:lvl6pPr marL="2286000" indent="0" latinLnBrk="0">
              <a:buNone/>
              <a:defRPr lang="hr-HR" sz="2000"/>
            </a:lvl6pPr>
            <a:lvl7pPr marL="2743200" indent="0" latinLnBrk="0">
              <a:buNone/>
              <a:defRPr lang="hr-HR" sz="2000"/>
            </a:lvl7pPr>
            <a:lvl8pPr marL="3200400" indent="0" latinLnBrk="0">
              <a:buNone/>
              <a:defRPr lang="hr-HR" sz="2000"/>
            </a:lvl8pPr>
            <a:lvl9pPr marL="3657600" indent="0" latinLnBrk="0">
              <a:buNone/>
              <a:defRPr lang="hr-HR" sz="2000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 latinLnBrk="0">
              <a:buNone/>
              <a:defRPr lang="hr-HR" sz="1200"/>
            </a:lvl2pPr>
            <a:lvl3pPr marL="914400" indent="0" latinLnBrk="0">
              <a:buNone/>
              <a:defRPr lang="hr-HR" sz="1000"/>
            </a:lvl3pPr>
            <a:lvl4pPr marL="1371600" indent="0" latinLnBrk="0">
              <a:buNone/>
              <a:defRPr lang="hr-HR" sz="900"/>
            </a:lvl4pPr>
            <a:lvl5pPr marL="1828800" indent="0" latinLnBrk="0">
              <a:buNone/>
              <a:defRPr lang="hr-HR" sz="900"/>
            </a:lvl5pPr>
            <a:lvl6pPr marL="2286000" indent="0" latinLnBrk="0">
              <a:buNone/>
              <a:defRPr lang="hr-HR" sz="900"/>
            </a:lvl6pPr>
            <a:lvl7pPr marL="2743200" indent="0" latinLnBrk="0">
              <a:buNone/>
              <a:defRPr lang="hr-HR" sz="900"/>
            </a:lvl7pPr>
            <a:lvl8pPr marL="3200400" indent="0" latinLnBrk="0">
              <a:buNone/>
              <a:defRPr lang="hr-HR" sz="900"/>
            </a:lvl8pPr>
            <a:lvl9pPr marL="3657600" indent="0" latinLnBrk="0">
              <a:buNone/>
              <a:defRPr lang="hr-HR"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199" y="-109183"/>
            <a:ext cx="1091609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lang="hr-H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hr-H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r-HR"/>
      </a:defPPr>
      <a:lvl1pPr marL="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mentep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zo.hr/hr/rubrike/edukacija" TargetMode="External"/><Relationship Id="rId2" Type="http://schemas.openxmlformats.org/officeDocument/2006/relationships/hyperlink" Target="https://connect.carnet.hr/mzo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-usluge" TargetMode="External"/><Relationship Id="rId2" Type="http://schemas.openxmlformats.org/officeDocument/2006/relationships/hyperlink" Target="http://bit.ly/DSI-izvor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t.ly/e-dig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Inf-CK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Inf-CKR-re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406272" y="1484784"/>
            <a:ext cx="8240299" cy="1470025"/>
          </a:xfrm>
        </p:spPr>
        <p:txBody>
          <a:bodyPr>
            <a:normAutofit fontScale="90000"/>
          </a:bodyPr>
          <a:lstStyle/>
          <a:p>
            <a:r>
              <a:rPr lang="hr-HR" dirty="0"/>
              <a:t>Stručno usavršavanje učitelja i nastavnika Informatike u virtualnom okruženju za učenje, komunikaciju i suradnju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63752" y="4221088"/>
            <a:ext cx="7782819" cy="2016224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>
                <a:solidFill>
                  <a:srgbClr val="00B0F0"/>
                </a:solidFill>
                <a:latin typeface="+mn-lt"/>
              </a:rPr>
              <a:t>SKUP ZA VODITELJE ŽSV</a:t>
            </a:r>
          </a:p>
          <a:p>
            <a:r>
              <a:rPr lang="hr-HR" sz="2400" dirty="0">
                <a:latin typeface="+mn-lt"/>
              </a:rPr>
              <a:t>Darija Dasović Rakijašić</a:t>
            </a:r>
          </a:p>
          <a:p>
            <a:r>
              <a:rPr lang="hr-HR" sz="2400" dirty="0">
                <a:latin typeface="+mn-lt"/>
              </a:rPr>
              <a:t>Lidija Kralj</a:t>
            </a:r>
          </a:p>
          <a:p>
            <a:endParaRPr lang="hr-HR" sz="2400" dirty="0">
              <a:latin typeface="+mn-lt"/>
            </a:endParaRPr>
          </a:p>
          <a:p>
            <a:r>
              <a:rPr lang="hr-HR" sz="1800" dirty="0">
                <a:latin typeface="+mn-lt"/>
              </a:rPr>
              <a:t>4. travnja 2018.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6903E-34DC-4F88-BECB-65BCB4D7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ANKETE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D63F5B-18E8-48D0-9272-97F1FC2DC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 sigurnijeg interneta</a:t>
            </a:r>
          </a:p>
          <a:p>
            <a:pPr lvl="1"/>
            <a:r>
              <a:rPr lang="hr-HR" dirty="0"/>
              <a:t>Predano odgovora: 832</a:t>
            </a:r>
          </a:p>
          <a:p>
            <a:r>
              <a:rPr lang="hr-HR" dirty="0"/>
              <a:t>Računalno razmišljanje i programiranje</a:t>
            </a:r>
          </a:p>
          <a:p>
            <a:pPr lvl="1"/>
            <a:r>
              <a:rPr lang="hr-HR" dirty="0"/>
              <a:t>Predano odgovora: 817</a:t>
            </a:r>
          </a:p>
          <a:p>
            <a:r>
              <a:rPr lang="hr-HR" dirty="0"/>
              <a:t>Upitnik zadovoljstva edukacijom</a:t>
            </a:r>
          </a:p>
          <a:p>
            <a:pPr lvl="1"/>
            <a:r>
              <a:rPr lang="hr-HR" dirty="0"/>
              <a:t>Predano odgovora: 560</a:t>
            </a:r>
          </a:p>
          <a:p>
            <a:pPr marL="457200" lvl="1" indent="0">
              <a:buNone/>
            </a:pPr>
            <a:endParaRPr lang="hr-HR" dirty="0"/>
          </a:p>
          <a:p>
            <a:pPr lvl="1"/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17C77F-6FA7-4088-9133-645948C90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3745094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6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FA8AB2-ECB2-4D1F-9A95-15412EB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FORUMI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BB8334-928C-4EB4-A962-B87471896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Upoznajmo se: 849 poruka</a:t>
            </a:r>
          </a:p>
          <a:p>
            <a:r>
              <a:rPr lang="hr-HR" dirty="0"/>
              <a:t>Praćenje profesionalnog razvoja: 705 poruka</a:t>
            </a:r>
          </a:p>
          <a:p>
            <a:r>
              <a:rPr lang="hr-HR" dirty="0"/>
              <a:t>Dan sigurnijeg interneta: 764 poruke</a:t>
            </a:r>
          </a:p>
          <a:p>
            <a:r>
              <a:rPr lang="hr-HR" dirty="0"/>
              <a:t>Računalno razmišljanje: 820 poruka / 645 poruka</a:t>
            </a:r>
          </a:p>
          <a:p>
            <a:r>
              <a:rPr lang="hr-HR" dirty="0"/>
              <a:t>Informacije i digitalna tehnologija: 607 poruka</a:t>
            </a:r>
          </a:p>
          <a:p>
            <a:r>
              <a:rPr lang="hr-HR" dirty="0"/>
              <a:t>e-Društvo: 559 poruka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2A5AA2-B07F-4D3E-80EF-4039B277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402" y="4073927"/>
            <a:ext cx="2736304" cy="25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59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A1BB4A-1DD6-4170-9DFB-CE98D80C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826B1E-1251-4A03-B8D2-BBE6EE24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 sigurnijeg interneta </a:t>
            </a:r>
          </a:p>
          <a:p>
            <a:pPr lvl="1"/>
            <a:r>
              <a:rPr lang="hr-HR" dirty="0"/>
              <a:t>99% prolaznost</a:t>
            </a:r>
          </a:p>
          <a:p>
            <a:r>
              <a:rPr lang="hr-HR" dirty="0"/>
              <a:t>Autorska prava i Creative </a:t>
            </a:r>
            <a:r>
              <a:rPr lang="hr-HR" dirty="0" err="1"/>
              <a:t>Commons</a:t>
            </a:r>
            <a:r>
              <a:rPr lang="hr-HR" dirty="0"/>
              <a:t> licence</a:t>
            </a:r>
          </a:p>
          <a:p>
            <a:pPr lvl="1"/>
            <a:r>
              <a:rPr lang="hr-HR" dirty="0"/>
              <a:t>98% prolaznost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5E16A6-69DD-4850-9679-D3E3316A4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21"/>
          <a:stretch/>
        </p:blipFill>
        <p:spPr>
          <a:xfrm>
            <a:off x="9408368" y="4134127"/>
            <a:ext cx="2232248" cy="22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0F37C3-7A0E-4ABB-B68F-D8B237F9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2AE5EF-4BC8-42C5-81D5-409DD1140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Informacije i digitalna tehnologija (umna mapa)</a:t>
            </a:r>
          </a:p>
          <a:p>
            <a:pPr lvl="1"/>
            <a:r>
              <a:rPr lang="hr-HR" dirty="0"/>
              <a:t>528 predanih zadaća</a:t>
            </a:r>
          </a:p>
          <a:p>
            <a:pPr lvl="1"/>
            <a:r>
              <a:rPr lang="hr-HR" dirty="0"/>
              <a:t>1 negativno ocijenjena</a:t>
            </a:r>
          </a:p>
          <a:p>
            <a:r>
              <a:rPr lang="hr-HR" dirty="0"/>
              <a:t>e-Društvo (Copyright)</a:t>
            </a:r>
          </a:p>
          <a:p>
            <a:pPr lvl="1"/>
            <a:r>
              <a:rPr lang="hr-HR" dirty="0"/>
              <a:t>552 predane zadaće</a:t>
            </a:r>
          </a:p>
          <a:p>
            <a:pPr lvl="1"/>
            <a:r>
              <a:rPr lang="hr-HR" dirty="0"/>
              <a:t>100% prolaz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F232FD-07C7-4F72-85F5-265392DD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4341908"/>
            <a:ext cx="1943075" cy="22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9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E04A18-1919-48EC-BAFC-7F1F347C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7BED1BD-C0BC-4080-86BC-3D6A01CB6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879" y="1425056"/>
            <a:ext cx="10709301" cy="42973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DD55DD5-2ACB-4BC1-A534-2EC134640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472" y="5157192"/>
            <a:ext cx="1265858" cy="12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9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C76580-F470-4566-92F4-DE8A6F29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ZNAČKE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C9A518F-6D5E-4E62-B829-90C3A8D1A4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F9FD"/>
              </a:clrFrom>
              <a:clrTo>
                <a:srgbClr val="EEF9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738949"/>
            <a:ext cx="2457143" cy="24571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9B69A89-AB8D-4B7A-8792-D8B06F251B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F9FD"/>
              </a:clrFrom>
              <a:clrTo>
                <a:srgbClr val="EEF9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84" y="1510377"/>
            <a:ext cx="2457143" cy="245714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42E8E1D-6D3E-4F63-89F8-02F89D9ECD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F9FD"/>
              </a:clrFrom>
              <a:clrTo>
                <a:srgbClr val="EEF9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40" y="2738949"/>
            <a:ext cx="2457143" cy="245714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86E70A5-FC0D-49AB-9AA3-4EA3C37B4F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F9FD"/>
              </a:clrFrom>
              <a:clrTo>
                <a:srgbClr val="EEF9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661908"/>
            <a:ext cx="2457144" cy="2457144"/>
          </a:xfrm>
          <a:prstGeom prst="rect">
            <a:avLst/>
          </a:prstGeom>
          <a:solidFill>
            <a:schemeClr val="bg1">
              <a:alpha val="22000"/>
            </a:schemeClr>
          </a:solidFill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292DFF22-9970-49E0-AB02-F03402106BDC}"/>
              </a:ext>
            </a:extLst>
          </p:cNvPr>
          <p:cNvSpPr/>
          <p:nvPr/>
        </p:nvSpPr>
        <p:spPr>
          <a:xfrm>
            <a:off x="2169149" y="2428815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595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AE20C321-12BC-422F-996F-488675E247C3}"/>
              </a:ext>
            </a:extLst>
          </p:cNvPr>
          <p:cNvSpPr/>
          <p:nvPr/>
        </p:nvSpPr>
        <p:spPr>
          <a:xfrm>
            <a:off x="4626292" y="3505855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620</a:t>
            </a:r>
            <a:endParaRPr lang="hr-H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CA9845EA-CEC8-4BBA-AC59-4A3AE0B24A54}"/>
              </a:ext>
            </a:extLst>
          </p:cNvPr>
          <p:cNvSpPr/>
          <p:nvPr/>
        </p:nvSpPr>
        <p:spPr>
          <a:xfrm>
            <a:off x="9801995" y="3505855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523</a:t>
            </a:r>
            <a:endParaRPr lang="hr-H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38CA6827-36A9-460F-97B0-9C18389A0FA3}"/>
              </a:ext>
            </a:extLst>
          </p:cNvPr>
          <p:cNvSpPr/>
          <p:nvPr/>
        </p:nvSpPr>
        <p:spPr>
          <a:xfrm>
            <a:off x="7083435" y="2277283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525</a:t>
            </a:r>
            <a:endParaRPr lang="hr-H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017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2C894C-10D7-4E42-8341-53CAC945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SAMOVREDNOVANJE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1BB31F-7C0E-40AD-9308-DC1996EEA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hlinkClick r:id="rId2"/>
              </a:rPr>
              <a:t>http://bit.ly/mentep</a:t>
            </a:r>
            <a:r>
              <a:rPr lang="hr-HR" dirty="0"/>
              <a:t>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TET-SAT - online alat koji će pomoći u razvijanju pedagoških kompetencija za uporabu IKT-a u poučavanju.</a:t>
            </a:r>
          </a:p>
          <a:p>
            <a:pPr marL="400050" lvl="1" indent="-400050">
              <a:buNone/>
            </a:pPr>
            <a:r>
              <a:rPr lang="hr-HR" dirty="0" err="1"/>
              <a:t>Samoprocjena</a:t>
            </a:r>
            <a:r>
              <a:rPr lang="hr-HR" dirty="0"/>
              <a:t> kompetencija u 4 područja:</a:t>
            </a:r>
            <a:br>
              <a:rPr lang="hr-HR" dirty="0"/>
            </a:br>
            <a:r>
              <a:rPr lang="hr-HR" sz="2000" dirty="0"/>
              <a:t>• Digitalna pedagogija</a:t>
            </a:r>
            <a:br>
              <a:rPr lang="hr-HR" sz="2000" dirty="0"/>
            </a:br>
            <a:r>
              <a:rPr lang="hr-HR" sz="2000" dirty="0"/>
              <a:t>• Uporaba i stvaranje digitalnih sadržaja</a:t>
            </a:r>
            <a:br>
              <a:rPr lang="hr-HR" sz="2000" dirty="0"/>
            </a:br>
            <a:r>
              <a:rPr lang="hr-HR" sz="2000" dirty="0"/>
              <a:t>• Digitalna komunikacija i suradnja</a:t>
            </a:r>
            <a:br>
              <a:rPr lang="hr-HR" sz="2000" dirty="0"/>
            </a:br>
            <a:r>
              <a:rPr lang="hr-HR" sz="2000" dirty="0"/>
              <a:t>• Digitalno građanstvo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5573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DBF60A-067F-4CB4-91AB-1DA1E5E0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WEBINARI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642D4A-806D-462D-99F0-7FFE0FE2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Organizirani za nastavnike iz različitih područja</a:t>
            </a:r>
          </a:p>
          <a:p>
            <a:r>
              <a:rPr lang="hr-HR" dirty="0"/>
              <a:t>Prijava putem sustava EMA</a:t>
            </a:r>
          </a:p>
          <a:p>
            <a:r>
              <a:rPr lang="hr-HR" dirty="0">
                <a:hlinkClick r:id="rId2"/>
              </a:rPr>
              <a:t>https://connect.carnet.hr/mzo</a:t>
            </a:r>
            <a:r>
              <a:rPr lang="hr-HR" dirty="0"/>
              <a:t> - uvijek isti link</a:t>
            </a:r>
          </a:p>
          <a:p>
            <a:r>
              <a:rPr lang="hr-HR" dirty="0"/>
              <a:t>Snimke na CARNET Meduzi</a:t>
            </a:r>
          </a:p>
          <a:p>
            <a:r>
              <a:rPr lang="hr-HR" dirty="0"/>
              <a:t>Najave i prezentacije s održanih </a:t>
            </a:r>
            <a:r>
              <a:rPr lang="hr-HR" dirty="0" err="1"/>
              <a:t>webinara</a:t>
            </a:r>
            <a:endParaRPr lang="hr-HR" dirty="0"/>
          </a:p>
          <a:p>
            <a:pPr lvl="1"/>
            <a:r>
              <a:rPr lang="hr-HR" dirty="0">
                <a:hlinkClick r:id="rId3"/>
              </a:rPr>
              <a:t>https://mzo.hr/hr/rubrike/edukacija</a:t>
            </a:r>
            <a:endParaRPr lang="hr-HR" dirty="0"/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62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6FCC3CEA-09D4-49FA-8A97-117C56391E5F}"/>
              </a:ext>
            </a:extLst>
          </p:cNvPr>
          <p:cNvSpPr txBox="1">
            <a:spLocks/>
          </p:cNvSpPr>
          <p:nvPr/>
        </p:nvSpPr>
        <p:spPr>
          <a:xfrm>
            <a:off x="4799856" y="4005064"/>
            <a:ext cx="6624736" cy="23042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hr-HR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6000" dirty="0" err="1"/>
              <a:t>StVaRaNjE</a:t>
            </a:r>
            <a:r>
              <a:rPr lang="hr-HR" sz="6000" dirty="0"/>
              <a:t> </a:t>
            </a:r>
            <a:r>
              <a:rPr lang="hr-HR" sz="6000" dirty="0" err="1"/>
              <a:t>ZbIrKi</a:t>
            </a:r>
            <a:r>
              <a:rPr lang="hr-HR" sz="6000" dirty="0"/>
              <a:t> </a:t>
            </a:r>
          </a:p>
          <a:p>
            <a:pPr algn="r"/>
            <a:r>
              <a:rPr lang="hr-HR" sz="6000" dirty="0" err="1"/>
              <a:t>SaDrŽaJa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451797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0836A8-340F-4D82-A515-E242BA3C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Padlet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87C7B6-900F-4461-BF46-6287FA0F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Izvori informacija za DSI: 85 poruka</a:t>
            </a:r>
          </a:p>
          <a:p>
            <a:pPr lvl="1"/>
            <a:r>
              <a:rPr lang="hr-HR" dirty="0">
                <a:hlinkClick r:id="rId2"/>
              </a:rPr>
              <a:t>http://bit.ly/DSI-izvori</a:t>
            </a:r>
            <a:endParaRPr lang="hr-HR" dirty="0"/>
          </a:p>
          <a:p>
            <a:r>
              <a:rPr lang="hr-HR" dirty="0"/>
              <a:t>Primjena e-usluga u području odgoja i obrazovanja: 612 poruka</a:t>
            </a:r>
          </a:p>
          <a:p>
            <a:pPr lvl="1"/>
            <a:r>
              <a:rPr lang="hr-HR" dirty="0">
                <a:hlinkClick r:id="rId3"/>
              </a:rPr>
              <a:t>http://bit.ly/e-usluge</a:t>
            </a:r>
            <a:r>
              <a:rPr lang="hr-HR" dirty="0"/>
              <a:t> </a:t>
            </a:r>
          </a:p>
          <a:p>
            <a:r>
              <a:rPr lang="hr-HR" dirty="0"/>
              <a:t>Programi za izradu digitalnog sadržaja: 373 poruke</a:t>
            </a:r>
          </a:p>
          <a:p>
            <a:pPr lvl="1"/>
            <a:r>
              <a:rPr lang="hr-HR" dirty="0">
                <a:hlinkClick r:id="rId4"/>
              </a:rPr>
              <a:t>http://bit.ly/e-digit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7701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239DE-FDFF-4BD5-A96D-79B21FDF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96" y="2204864"/>
            <a:ext cx="6120680" cy="3096344"/>
          </a:xfrm>
        </p:spPr>
        <p:txBody>
          <a:bodyPr>
            <a:noAutofit/>
          </a:bodyPr>
          <a:lstStyle/>
          <a:p>
            <a:pPr algn="ctr"/>
            <a:r>
              <a:rPr lang="hr-HR" sz="17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3147811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926CD-822F-49C8-AF56-C9DC2DA2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IZVJEŠĆA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828942-63F5-4F8E-AC91-1A84FB727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Statistički podaci</a:t>
            </a:r>
          </a:p>
          <a:p>
            <a:r>
              <a:rPr lang="hr-HR" dirty="0"/>
              <a:t>Izdvojena rješenja zadataka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733EA7-C1B2-47AF-8C53-0479CAA0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3573016"/>
            <a:ext cx="2808312" cy="27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5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F5EC92C8-3430-4F65-9784-957B420CFEEC}"/>
              </a:ext>
            </a:extLst>
          </p:cNvPr>
          <p:cNvSpPr txBox="1">
            <a:spLocks/>
          </p:cNvSpPr>
          <p:nvPr/>
        </p:nvSpPr>
        <p:spPr>
          <a:xfrm>
            <a:off x="5015880" y="2924944"/>
            <a:ext cx="6624736" cy="23042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hr-HR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6000" dirty="0" err="1"/>
              <a:t>PoLaZnIcI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85219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AE6CBC-431F-467A-A6C2-5C2F9C059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Značke - motivacija, nagrada a ne kažnjavanje za neizvršene aktivnosti</a:t>
            </a:r>
          </a:p>
          <a:p>
            <a:r>
              <a:rPr lang="hr-HR" dirty="0"/>
              <a:t>Početkom rujna 2018. MZO dodijelit će potvrdu o profesionalnom razvoju s popisom ostvarenih tema i ishoda učenja te brojem sati edukacije</a:t>
            </a:r>
          </a:p>
          <a:p>
            <a:pPr lvl="1"/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5BB2B8-5847-4B00-B287-D21BBE838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05"/>
          <a:stretch/>
        </p:blipFill>
        <p:spPr>
          <a:xfrm>
            <a:off x="3719736" y="4509120"/>
            <a:ext cx="5236543" cy="20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2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B85D12-E216-4F66-BC7B-531E2721C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DAAC17-9C27-4030-AE9A-ACC74996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32"/>
            <a:ext cx="12223174" cy="5714731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8A2B5E70-BF1E-4884-88DB-C46925C3C066}"/>
              </a:ext>
            </a:extLst>
          </p:cNvPr>
          <p:cNvSpPr/>
          <p:nvPr/>
        </p:nvSpPr>
        <p:spPr>
          <a:xfrm>
            <a:off x="8904312" y="571634"/>
            <a:ext cx="2520280" cy="1201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D1FB67D3-D6F4-4F0D-B452-17566FEE64DF}"/>
              </a:ext>
            </a:extLst>
          </p:cNvPr>
          <p:cNvSpPr/>
          <p:nvPr/>
        </p:nvSpPr>
        <p:spPr>
          <a:xfrm>
            <a:off x="4810951" y="116632"/>
            <a:ext cx="3384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Urediti osobne podatke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08468F69-2007-4454-A12A-7E31D64CFAC3}"/>
              </a:ext>
            </a:extLst>
          </p:cNvPr>
          <p:cNvCxnSpPr>
            <a:cxnSpLocks/>
          </p:cNvCxnSpPr>
          <p:nvPr/>
        </p:nvCxnSpPr>
        <p:spPr>
          <a:xfrm>
            <a:off x="8308483" y="510785"/>
            <a:ext cx="985568" cy="1606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>
            <a:extLst>
              <a:ext uri="{FF2B5EF4-FFF2-40B4-BE49-F238E27FC236}">
                <a16:creationId xmlns:a16="http://schemas.microsoft.com/office/drawing/2014/main" id="{7468C7BC-3028-4BDF-A8DB-81C7C8B5439C}"/>
              </a:ext>
            </a:extLst>
          </p:cNvPr>
          <p:cNvGrpSpPr/>
          <p:nvPr/>
        </p:nvGrpSpPr>
        <p:grpSpPr>
          <a:xfrm>
            <a:off x="9552384" y="964224"/>
            <a:ext cx="2639616" cy="736584"/>
            <a:chOff x="9552384" y="964224"/>
            <a:chExt cx="2639616" cy="736584"/>
          </a:xfrm>
        </p:grpSpPr>
        <p:sp>
          <p:nvSpPr>
            <p:cNvPr id="6" name="Pravokutnik 5">
              <a:extLst>
                <a:ext uri="{FF2B5EF4-FFF2-40B4-BE49-F238E27FC236}">
                  <a16:creationId xmlns:a16="http://schemas.microsoft.com/office/drawing/2014/main" id="{FCBF769D-DD41-4353-8841-A1FC6F88609D}"/>
                </a:ext>
              </a:extLst>
            </p:cNvPr>
            <p:cNvSpPr/>
            <p:nvPr/>
          </p:nvSpPr>
          <p:spPr>
            <a:xfrm>
              <a:off x="11424592" y="964224"/>
              <a:ext cx="767408" cy="73658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B452FE8D-E5C1-48D0-B444-6A2130051ACA}"/>
                </a:ext>
              </a:extLst>
            </p:cNvPr>
            <p:cNvSpPr/>
            <p:nvPr/>
          </p:nvSpPr>
          <p:spPr>
            <a:xfrm>
              <a:off x="9552384" y="1003961"/>
              <a:ext cx="1728192" cy="36161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46755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14D5152-0A6A-4134-83A0-4C7709A08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457" y="-27384"/>
            <a:ext cx="12709145" cy="68853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2E1247-4DFD-463D-BA02-178B9CDE8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404664"/>
            <a:ext cx="6023497" cy="172648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18B53E0-C35F-4958-8BD4-2BE2C395C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3491408"/>
            <a:ext cx="6236075" cy="24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9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5EDAB0B-3933-4997-9479-1028C35F6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171" y="1860435"/>
            <a:ext cx="3915573" cy="50174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B9B0DFD-76B8-469C-9332-11D4EC32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008" y="19878"/>
            <a:ext cx="3802609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CA90223-53F6-4B6A-AFC2-8A4AC28F4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744" y="1340768"/>
            <a:ext cx="3796652" cy="473603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B1B8383-76FF-421D-895E-E0E3D96FBB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14" t="3200" b="54713"/>
          <a:stretch/>
        </p:blipFill>
        <p:spPr>
          <a:xfrm>
            <a:off x="0" y="-76275"/>
            <a:ext cx="1320800" cy="6934276"/>
          </a:xfrm>
          <a:prstGeom prst="rect">
            <a:avLst/>
          </a:prstGeom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id="{D6D72ED8-DD40-41D8-9DB8-030BC7751EE1}"/>
              </a:ext>
            </a:extLst>
          </p:cNvPr>
          <p:cNvSpPr/>
          <p:nvPr/>
        </p:nvSpPr>
        <p:spPr>
          <a:xfrm>
            <a:off x="695400" y="2636912"/>
            <a:ext cx="132080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809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27456664-F0E3-4CCE-88DB-36928F33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0"/>
            <a:ext cx="3705225" cy="2924175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ACA9928C-84E9-4397-A050-EA9EBBBB3B08}"/>
              </a:ext>
            </a:extLst>
          </p:cNvPr>
          <p:cNvGrpSpPr/>
          <p:nvPr/>
        </p:nvGrpSpPr>
        <p:grpSpPr>
          <a:xfrm>
            <a:off x="119336" y="1700808"/>
            <a:ext cx="11953328" cy="5040560"/>
            <a:chOff x="119336" y="1700808"/>
            <a:chExt cx="11953328" cy="5040560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328F8A6C-3BBC-47E8-9704-F4478693BF02}"/>
                </a:ext>
              </a:extLst>
            </p:cNvPr>
            <p:cNvGrpSpPr/>
            <p:nvPr/>
          </p:nvGrpSpPr>
          <p:grpSpPr>
            <a:xfrm>
              <a:off x="119336" y="1700808"/>
              <a:ext cx="11953328" cy="5040560"/>
              <a:chOff x="13588" y="1799995"/>
              <a:chExt cx="12192000" cy="5033329"/>
            </a:xfrm>
          </p:grpSpPr>
          <p:pic>
            <p:nvPicPr>
              <p:cNvPr id="9" name="Slika 8">
                <a:extLst>
                  <a:ext uri="{FF2B5EF4-FFF2-40B4-BE49-F238E27FC236}">
                    <a16:creationId xmlns:a16="http://schemas.microsoft.com/office/drawing/2014/main" id="{003F7DA9-9DE1-4DF5-B462-F6FA52D6D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88" y="1799995"/>
                <a:ext cx="12192000" cy="5033329"/>
              </a:xfrm>
              <a:prstGeom prst="rect">
                <a:avLst/>
              </a:prstGeom>
            </p:spPr>
          </p:pic>
          <p:sp>
            <p:nvSpPr>
              <p:cNvPr id="10" name="Pravokutnik 9">
                <a:extLst>
                  <a:ext uri="{FF2B5EF4-FFF2-40B4-BE49-F238E27FC236}">
                    <a16:creationId xmlns:a16="http://schemas.microsoft.com/office/drawing/2014/main" id="{89B88FC8-0A3A-45FD-A6B4-E31039B3EE7A}"/>
                  </a:ext>
                </a:extLst>
              </p:cNvPr>
              <p:cNvSpPr/>
              <p:nvPr/>
            </p:nvSpPr>
            <p:spPr>
              <a:xfrm>
                <a:off x="1409472" y="5204524"/>
                <a:ext cx="1171724" cy="1628800"/>
              </a:xfrm>
              <a:prstGeom prst="rect">
                <a:avLst/>
              </a:prstGeom>
              <a:solidFill>
                <a:schemeClr val="bg1">
                  <a:lumMod val="95000"/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72265D7D-44CB-4044-9CCD-A23EB1B91851}"/>
                </a:ext>
              </a:extLst>
            </p:cNvPr>
            <p:cNvSpPr/>
            <p:nvPr/>
          </p:nvSpPr>
          <p:spPr>
            <a:xfrm>
              <a:off x="9480377" y="2060848"/>
              <a:ext cx="2591628" cy="79208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8" name="Strelica: zakrivljeno prema dolje 7">
            <a:extLst>
              <a:ext uri="{FF2B5EF4-FFF2-40B4-BE49-F238E27FC236}">
                <a16:creationId xmlns:a16="http://schemas.microsoft.com/office/drawing/2014/main" id="{437ADB21-3847-44DD-AE57-74A8F6E25B61}"/>
              </a:ext>
            </a:extLst>
          </p:cNvPr>
          <p:cNvSpPr/>
          <p:nvPr/>
        </p:nvSpPr>
        <p:spPr>
          <a:xfrm rot="1970056">
            <a:off x="4680619" y="444283"/>
            <a:ext cx="2376264" cy="93610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35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22C19FD-C27C-4E0F-A45F-1D0AAFC9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64" y="-3178"/>
            <a:ext cx="4248472" cy="2531473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426C6876-7BDB-4DC9-AF72-0032EC14F864}"/>
              </a:ext>
            </a:extLst>
          </p:cNvPr>
          <p:cNvGrpSpPr/>
          <p:nvPr/>
        </p:nvGrpSpPr>
        <p:grpSpPr>
          <a:xfrm>
            <a:off x="36221" y="1124744"/>
            <a:ext cx="12134965" cy="5481754"/>
            <a:chOff x="328771" y="1133128"/>
            <a:chExt cx="12134965" cy="5481754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3D018408-E410-47F2-88B4-7688EC913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7669"/>
            <a:stretch/>
          </p:blipFill>
          <p:spPr>
            <a:xfrm>
              <a:off x="328771" y="1133128"/>
              <a:ext cx="12119992" cy="1224136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7C7D2E3C-518E-4085-8EC9-B094C44E7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31"/>
            <a:stretch/>
          </p:blipFill>
          <p:spPr>
            <a:xfrm>
              <a:off x="5231904" y="1133128"/>
              <a:ext cx="7231832" cy="5481754"/>
            </a:xfrm>
            <a:prstGeom prst="rect">
              <a:avLst/>
            </a:prstGeom>
          </p:spPr>
        </p:pic>
      </p:grpSp>
      <p:sp>
        <p:nvSpPr>
          <p:cNvPr id="6" name="Strelica: zakrivljeno prema dolje 5">
            <a:extLst>
              <a:ext uri="{FF2B5EF4-FFF2-40B4-BE49-F238E27FC236}">
                <a16:creationId xmlns:a16="http://schemas.microsoft.com/office/drawing/2014/main" id="{C6D44191-6B38-4595-8CE7-31F896722CCB}"/>
              </a:ext>
            </a:extLst>
          </p:cNvPr>
          <p:cNvSpPr/>
          <p:nvPr/>
        </p:nvSpPr>
        <p:spPr>
          <a:xfrm rot="1970056">
            <a:off x="8561192" y="254028"/>
            <a:ext cx="2376264" cy="93610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9134F7B-DF66-4C8B-A10D-D55CCF60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Provedeno vrijeme u virtualnoj učionici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75832166-E23B-4FAA-A0E5-BB446DC32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592" y="1412632"/>
            <a:ext cx="7714632" cy="4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6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D3D9EDA-E467-471B-899C-1897938D0A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" y="141288"/>
            <a:ext cx="12192000" cy="65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3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C8892F53-A56E-4FDE-97CB-8EB8233078DF}"/>
              </a:ext>
            </a:extLst>
          </p:cNvPr>
          <p:cNvSpPr/>
          <p:nvPr/>
        </p:nvSpPr>
        <p:spPr>
          <a:xfrm>
            <a:off x="5519936" y="4581128"/>
            <a:ext cx="4900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hlinkClick r:id="rId3"/>
              </a:rPr>
              <a:t>http://bit.ly/Inf-CKR</a:t>
            </a:r>
            <a:r>
              <a:rPr lang="hr-HR" sz="4400" dirty="0"/>
              <a:t> </a:t>
            </a: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82A0EC56-8239-4604-806B-76B0EECD9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1704" y="1958975"/>
            <a:ext cx="8240299" cy="1470025"/>
          </a:xfrm>
        </p:spPr>
        <p:txBody>
          <a:bodyPr>
            <a:noAutofit/>
          </a:bodyPr>
          <a:lstStyle/>
          <a:p>
            <a:pPr algn="ctr"/>
            <a:r>
              <a:rPr lang="hr-HR" sz="7200" dirty="0" err="1"/>
              <a:t>LooMeN</a:t>
            </a:r>
            <a:r>
              <a:rPr lang="hr-HR" sz="7200" dirty="0"/>
              <a:t> </a:t>
            </a:r>
            <a:r>
              <a:rPr lang="hr-HR" sz="7200" dirty="0" err="1"/>
              <a:t>ViRTuaLNa</a:t>
            </a:r>
            <a:r>
              <a:rPr lang="hr-HR" sz="7200" dirty="0"/>
              <a:t> </a:t>
            </a:r>
            <a:r>
              <a:rPr lang="hr-HR" sz="7200" dirty="0" err="1"/>
              <a:t>uČioNiCa</a:t>
            </a:r>
            <a:endParaRPr lang="hr-HR" sz="4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B7BCC34-F36A-4941-B604-CFEAC4AB6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" t="9596" r="10" b="-9596"/>
          <a:stretch/>
        </p:blipFill>
        <p:spPr>
          <a:xfrm>
            <a:off x="2710863" y="652961"/>
            <a:ext cx="7346338" cy="6804754"/>
          </a:xfrm>
          <a:prstGeom prst="rect">
            <a:avLst/>
          </a:prstGeom>
          <a:solidFill>
            <a:srgbClr val="FFFFFF">
              <a:alpha val="93000"/>
            </a:srgbClr>
          </a:solidFill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9F4A1550-529A-4B64-BC75-E9D02AD30D8F}"/>
              </a:ext>
            </a:extLst>
          </p:cNvPr>
          <p:cNvGrpSpPr/>
          <p:nvPr/>
        </p:nvGrpSpPr>
        <p:grpSpPr>
          <a:xfrm>
            <a:off x="2783632" y="0"/>
            <a:ext cx="3600400" cy="1008112"/>
            <a:chOff x="2783632" y="0"/>
            <a:chExt cx="3600400" cy="1008112"/>
          </a:xfrm>
        </p:grpSpPr>
        <p:sp>
          <p:nvSpPr>
            <p:cNvPr id="3" name="Pravokutnik 2">
              <a:extLst>
                <a:ext uri="{FF2B5EF4-FFF2-40B4-BE49-F238E27FC236}">
                  <a16:creationId xmlns:a16="http://schemas.microsoft.com/office/drawing/2014/main" id="{86766EC4-5F81-4762-A1C8-335FBEBD4488}"/>
                </a:ext>
              </a:extLst>
            </p:cNvPr>
            <p:cNvSpPr/>
            <p:nvPr/>
          </p:nvSpPr>
          <p:spPr>
            <a:xfrm>
              <a:off x="2783632" y="0"/>
              <a:ext cx="936104" cy="1008112"/>
            </a:xfrm>
            <a:prstGeom prst="rect">
              <a:avLst/>
            </a:prstGeom>
            <a:solidFill>
              <a:srgbClr val="FFFFFF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4924F9E3-C9AE-4D51-AFD9-E6CB8CC854E9}"/>
                </a:ext>
              </a:extLst>
            </p:cNvPr>
            <p:cNvSpPr/>
            <p:nvPr/>
          </p:nvSpPr>
          <p:spPr>
            <a:xfrm>
              <a:off x="4079776" y="260647"/>
              <a:ext cx="2304256" cy="360041"/>
            </a:xfrm>
            <a:prstGeom prst="rect">
              <a:avLst/>
            </a:prstGeom>
            <a:solidFill>
              <a:srgbClr val="FFFFFF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6" name="Pravokutnik 5">
            <a:extLst>
              <a:ext uri="{FF2B5EF4-FFF2-40B4-BE49-F238E27FC236}">
                <a16:creationId xmlns:a16="http://schemas.microsoft.com/office/drawing/2014/main" id="{342F1A26-F24A-464E-8477-F701D84CA008}"/>
              </a:ext>
            </a:extLst>
          </p:cNvPr>
          <p:cNvSpPr/>
          <p:nvPr/>
        </p:nvSpPr>
        <p:spPr>
          <a:xfrm>
            <a:off x="2927648" y="1844824"/>
            <a:ext cx="2304256" cy="360041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002DF12-40AF-46E3-B954-9A4467E71F0D}"/>
              </a:ext>
            </a:extLst>
          </p:cNvPr>
          <p:cNvSpPr/>
          <p:nvPr/>
        </p:nvSpPr>
        <p:spPr>
          <a:xfrm>
            <a:off x="2900652" y="2861556"/>
            <a:ext cx="2304256" cy="360041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9F3394F-8032-4227-B11E-D8A71130A40E}"/>
              </a:ext>
            </a:extLst>
          </p:cNvPr>
          <p:cNvSpPr/>
          <p:nvPr/>
        </p:nvSpPr>
        <p:spPr>
          <a:xfrm>
            <a:off x="2927648" y="3425909"/>
            <a:ext cx="2304256" cy="360041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4641347E-6CB7-4547-B0D8-006EA6186A71}"/>
              </a:ext>
            </a:extLst>
          </p:cNvPr>
          <p:cNvSpPr/>
          <p:nvPr/>
        </p:nvSpPr>
        <p:spPr>
          <a:xfrm>
            <a:off x="6553058" y="1844825"/>
            <a:ext cx="2304256" cy="288032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8E6DA60-3B3A-45B3-A48C-20FB11282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221450"/>
            <a:ext cx="10604327" cy="55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9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C5632B-F102-4988-89D1-E4E43724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Skraćeni izvještaj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9B080BA-8086-4805-989B-2DE85626B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1626394"/>
            <a:ext cx="100965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01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008" y="4437112"/>
            <a:ext cx="5791200" cy="1362075"/>
          </a:xfrm>
        </p:spPr>
        <p:txBody>
          <a:bodyPr>
            <a:normAutofit fontScale="90000"/>
          </a:bodyPr>
          <a:lstStyle/>
          <a:p>
            <a:r>
              <a:rPr lang="hr-HR" sz="5400" dirty="0"/>
              <a:t>UPITNIK </a:t>
            </a:r>
            <a:br>
              <a:rPr lang="hr-HR" sz="5400" dirty="0"/>
            </a:br>
            <a:r>
              <a:rPr lang="hr-HR" sz="5400" dirty="0"/>
              <a:t>zadovoljstva edukacijom</a:t>
            </a:r>
            <a:br>
              <a:rPr lang="hr-HR" sz="5400" dirty="0"/>
            </a:br>
            <a:endParaRPr lang="hr-HR" sz="540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61403041-9E61-40C7-8C56-5B877BE01243}"/>
              </a:ext>
            </a:extLst>
          </p:cNvPr>
          <p:cNvSpPr/>
          <p:nvPr/>
        </p:nvSpPr>
        <p:spPr>
          <a:xfrm>
            <a:off x="6168008" y="530120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>
                <a:hlinkClick r:id="rId3"/>
              </a:rPr>
              <a:t>http://bit.ly/Inf-CKR-rez</a:t>
            </a:r>
            <a:r>
              <a:rPr lang="hr-H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213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F6A3C3C-DD6D-4125-8BA5-DC1FA5A9F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62" y="0"/>
            <a:ext cx="1024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0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DC57C2C-E2B7-49C5-BBA4-02D1C2EC9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0" y="0"/>
            <a:ext cx="11427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26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793E7DA-A84F-43D6-80F3-DF86A577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0"/>
            <a:ext cx="9951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28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660536-A698-4E82-9581-8D0B1ECA6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61" y="0"/>
            <a:ext cx="10665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5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AB716B-483B-44D9-B501-4CBB86F4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Vam se najviše svidjelo u dosadašnjoj edukaciji?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BD4375F-9B7A-4BD5-A4A6-EAF6849E6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1628800"/>
            <a:ext cx="8477381" cy="5112568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F9A6FC97-E502-40BD-8B13-0F0EFB75E09F}"/>
              </a:ext>
            </a:extLst>
          </p:cNvPr>
          <p:cNvGrpSpPr/>
          <p:nvPr/>
        </p:nvGrpSpPr>
        <p:grpSpPr>
          <a:xfrm>
            <a:off x="2495600" y="3717032"/>
            <a:ext cx="5498830" cy="2232248"/>
            <a:chOff x="2495600" y="3717032"/>
            <a:chExt cx="5498830" cy="2232248"/>
          </a:xfrm>
        </p:grpSpPr>
        <p:sp>
          <p:nvSpPr>
            <p:cNvPr id="3" name="Pravokutnik 2">
              <a:extLst>
                <a:ext uri="{FF2B5EF4-FFF2-40B4-BE49-F238E27FC236}">
                  <a16:creationId xmlns:a16="http://schemas.microsoft.com/office/drawing/2014/main" id="{E0B4324A-9A84-47E2-AF71-8DDC0412098C}"/>
                </a:ext>
              </a:extLst>
            </p:cNvPr>
            <p:cNvSpPr/>
            <p:nvPr/>
          </p:nvSpPr>
          <p:spPr>
            <a:xfrm>
              <a:off x="4610054" y="3717032"/>
              <a:ext cx="3384376" cy="7200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4845C0CE-D792-4212-B6DC-3F85126B57ED}"/>
                </a:ext>
              </a:extLst>
            </p:cNvPr>
            <p:cNvSpPr/>
            <p:nvPr/>
          </p:nvSpPr>
          <p:spPr>
            <a:xfrm>
              <a:off x="2495600" y="5445224"/>
              <a:ext cx="1872208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4086818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C10700-DA72-41EE-84FB-B21767BF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Vam se najmanje svidjelo u dosadašnjoj edukaciji?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7F6610B-5DA1-4A19-95F1-DA2C4809F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3552" y="1624533"/>
            <a:ext cx="8292881" cy="5233467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0CE712AA-F72F-4299-9814-F4EE34320A23}"/>
              </a:ext>
            </a:extLst>
          </p:cNvPr>
          <p:cNvGrpSpPr/>
          <p:nvPr/>
        </p:nvGrpSpPr>
        <p:grpSpPr>
          <a:xfrm>
            <a:off x="3431704" y="2204864"/>
            <a:ext cx="6534726" cy="4104456"/>
            <a:chOff x="3431704" y="2204864"/>
            <a:chExt cx="6534726" cy="4104456"/>
          </a:xfrm>
        </p:grpSpPr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1F5217B9-D203-4C69-863A-2AE4233FF9BB}"/>
                </a:ext>
              </a:extLst>
            </p:cNvPr>
            <p:cNvSpPr/>
            <p:nvPr/>
          </p:nvSpPr>
          <p:spPr>
            <a:xfrm>
              <a:off x="4403812" y="3881226"/>
              <a:ext cx="3708412" cy="7200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ravokutnik 5">
              <a:extLst>
                <a:ext uri="{FF2B5EF4-FFF2-40B4-BE49-F238E27FC236}">
                  <a16:creationId xmlns:a16="http://schemas.microsoft.com/office/drawing/2014/main" id="{1ED8501B-60EA-4D17-BD65-0097D5103762}"/>
                </a:ext>
              </a:extLst>
            </p:cNvPr>
            <p:cNvSpPr/>
            <p:nvPr/>
          </p:nvSpPr>
          <p:spPr>
            <a:xfrm>
              <a:off x="6744072" y="5233467"/>
              <a:ext cx="2736304" cy="10758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2E1690CC-1A20-4603-AA3F-BC57A7BFFFB9}"/>
                </a:ext>
              </a:extLst>
            </p:cNvPr>
            <p:cNvSpPr/>
            <p:nvPr/>
          </p:nvSpPr>
          <p:spPr>
            <a:xfrm>
              <a:off x="3431704" y="5661248"/>
              <a:ext cx="1656184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4DB76EA3-DEDF-459C-BF1E-1B292E47C05E}"/>
                </a:ext>
              </a:extLst>
            </p:cNvPr>
            <p:cNvSpPr/>
            <p:nvPr/>
          </p:nvSpPr>
          <p:spPr>
            <a:xfrm>
              <a:off x="7680176" y="2204864"/>
              <a:ext cx="2286254" cy="6164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854644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FA3CE0-132E-45AC-B656-E610E297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Očekivanja i prijedlozi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1F8D58-D46F-4E5F-BACE-69ABFB1053B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hr-HR" dirty="0"/>
              <a:t>Pošto radim u gimnaziji, a u gimnazije se uvodi naredne godine informatika u sve razrede, očekujem pomoć pri izradi nastavnih planova na temelju novog kurikuluma, što se stručne edukacije tiče držim da nastavnicima nije toliko potrebna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6A81B2A-3023-411C-85C6-7C13A9E21909}"/>
              </a:ext>
            </a:extLst>
          </p:cNvPr>
          <p:cNvSpPr txBox="1">
            <a:spLocks/>
          </p:cNvSpPr>
          <p:nvPr/>
        </p:nvSpPr>
        <p:spPr>
          <a:xfrm>
            <a:off x="1016000" y="1596413"/>
            <a:ext cx="10769600" cy="42973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Prikupiti informacije koje imam mogućnosti dobiti tijekom kolegija od stručnjaka koji su izuzetno dobro informirani i koji su spremni podijeliti s nama ostalima svoja iskustva i znanje.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8C274F23-C009-4362-A1EE-A96D69DC8D67}"/>
              </a:ext>
            </a:extLst>
          </p:cNvPr>
          <p:cNvSpPr txBox="1">
            <a:spLocks/>
          </p:cNvSpPr>
          <p:nvPr/>
        </p:nvSpPr>
        <p:spPr>
          <a:xfrm>
            <a:off x="1016000" y="1596412"/>
            <a:ext cx="10769600" cy="4297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Očekujem radionice, rad u manjim grupama.</a:t>
            </a:r>
            <a:endParaRPr lang="hr-HR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737DC11F-3031-425D-AB9D-691680A03A72}"/>
              </a:ext>
            </a:extLst>
          </p:cNvPr>
          <p:cNvSpPr txBox="1">
            <a:spLocks/>
          </p:cNvSpPr>
          <p:nvPr/>
        </p:nvSpPr>
        <p:spPr>
          <a:xfrm>
            <a:off x="1016000" y="1596412"/>
            <a:ext cx="10769600" cy="42973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Kada bi ovakav način edukacije trajno zaživio, i kada završi edukacija o </a:t>
            </a:r>
            <a:r>
              <a:rPr lang="hr-HR" dirty="0" err="1"/>
              <a:t>kurikularnoj</a:t>
            </a:r>
            <a:r>
              <a:rPr lang="hr-HR" dirty="0"/>
              <a:t> reformi. Iskustva kolega, nove informacije, mjesto na kojem možeš pratiti pravac plovidbe :)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9FF2ADCF-D197-4805-A81A-F13DCFA163B2}"/>
              </a:ext>
            </a:extLst>
          </p:cNvPr>
          <p:cNvSpPr txBox="1">
            <a:spLocks/>
          </p:cNvSpPr>
          <p:nvPr/>
        </p:nvSpPr>
        <p:spPr>
          <a:xfrm>
            <a:off x="1019718" y="1596412"/>
            <a:ext cx="10769600" cy="4297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Da se napravi repozitorij digitalnih obrazovnih materijala za informatiku.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CC8B2D9A-D94E-4122-85FE-B0F6FF63EA10}"/>
              </a:ext>
            </a:extLst>
          </p:cNvPr>
          <p:cNvSpPr txBox="1">
            <a:spLocks/>
          </p:cNvSpPr>
          <p:nvPr/>
        </p:nvSpPr>
        <p:spPr>
          <a:xfrm>
            <a:off x="1011132" y="1596411"/>
            <a:ext cx="10769600" cy="4297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Više konkretnih primjera u samoj nastavi, a manje domaćih zadaća.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E6DC85FF-4582-449A-A0C4-64D9C7EBB2B9}"/>
              </a:ext>
            </a:extLst>
          </p:cNvPr>
          <p:cNvSpPr txBox="1">
            <a:spLocks/>
          </p:cNvSpPr>
          <p:nvPr/>
        </p:nvSpPr>
        <p:spPr>
          <a:xfrm>
            <a:off x="1019718" y="1604727"/>
            <a:ext cx="10769600" cy="42973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Očekujem manje formalnosti, manje rokova, više fleksibilnosti u provedbi same edukacije i puno konkretnih primjera o provedbi CKR informatike u učionici. Izuzetno je važno imati ovakvo jedno sjedište koje će pružiti mogućnost razmjene iskustava među kolegama.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2652CEFD-8534-46E2-9DB8-BECEAFB147C2}"/>
              </a:ext>
            </a:extLst>
          </p:cNvPr>
          <p:cNvSpPr txBox="1">
            <a:spLocks/>
          </p:cNvSpPr>
          <p:nvPr/>
        </p:nvSpPr>
        <p:spPr>
          <a:xfrm>
            <a:off x="1028304" y="1588095"/>
            <a:ext cx="10769600" cy="4297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Očekujem neki konkretni primjer načina na koji bismo sada trebali raditi, kako organizirati nastavni sat i što prenijeti učenicima. Naravno, očekujem i druge oblike edukacije, pogotovo ako će moja škola biti jedna od onih u kojima će se kurikulum eksperimentalno izvoditi.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4E533E6-6D59-4391-B5BA-2C8C68347904}"/>
              </a:ext>
            </a:extLst>
          </p:cNvPr>
          <p:cNvSpPr txBox="1">
            <a:spLocks/>
          </p:cNvSpPr>
          <p:nvPr/>
        </p:nvSpPr>
        <p:spPr>
          <a:xfrm>
            <a:off x="1019718" y="1571463"/>
            <a:ext cx="10769600" cy="4330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Nadam se kako ćemo kroz daljnju edukaciju imati prilike upoznati se s pripremama kolega ili njihovim prezentacijama za pojedine teme.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E92ED2E4-5461-4751-850C-5F2C819E2AC4}"/>
              </a:ext>
            </a:extLst>
          </p:cNvPr>
          <p:cNvSpPr txBox="1">
            <a:spLocks/>
          </p:cNvSpPr>
          <p:nvPr/>
        </p:nvSpPr>
        <p:spPr>
          <a:xfrm>
            <a:off x="1011132" y="1579778"/>
            <a:ext cx="10769600" cy="43306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Konkretnije informacije kako sadržajno voditi e-</a:t>
            </a:r>
            <a:r>
              <a:rPr lang="hr-HR" dirty="0" err="1"/>
              <a:t>portfolio</a:t>
            </a:r>
            <a:r>
              <a:rPr lang="hr-HR" dirty="0"/>
              <a:t>. Smatram da je </a:t>
            </a:r>
            <a:r>
              <a:rPr lang="hr-HR" dirty="0" err="1"/>
              <a:t>poterbno</a:t>
            </a:r>
            <a:r>
              <a:rPr lang="hr-HR" dirty="0"/>
              <a:t> najprije izraditi konkretne materijale ( u tiskanom ili digitalnom </a:t>
            </a:r>
            <a:r>
              <a:rPr lang="hr-HR" dirty="0" err="1"/>
              <a:t>obiku</a:t>
            </a:r>
            <a:r>
              <a:rPr lang="hr-HR" dirty="0"/>
              <a:t> ) na kojima se može temeljiti nastava, a tek onda ići s edukacijom učitelja.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00DD3621-5539-46FC-91BB-8931B2F83A25}"/>
              </a:ext>
            </a:extLst>
          </p:cNvPr>
          <p:cNvSpPr txBox="1">
            <a:spLocks/>
          </p:cNvSpPr>
          <p:nvPr/>
        </p:nvSpPr>
        <p:spPr>
          <a:xfrm>
            <a:off x="998557" y="1575620"/>
            <a:ext cx="10769600" cy="43306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Fizički oblik edukacije.</a:t>
            </a:r>
            <a:endParaRPr lang="hr-HR" dirty="0"/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3EAD3CAD-FB72-40AC-8F72-7A2168EEA3B3}"/>
              </a:ext>
            </a:extLst>
          </p:cNvPr>
          <p:cNvSpPr txBox="1">
            <a:spLocks/>
          </p:cNvSpPr>
          <p:nvPr/>
        </p:nvSpPr>
        <p:spPr>
          <a:xfrm>
            <a:off x="998557" y="1567407"/>
            <a:ext cx="10790761" cy="4330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Edukacije ide u pravom </a:t>
            </a:r>
            <a:r>
              <a:rPr lang="hr-HR" dirty="0" err="1"/>
              <a:t>smjeru..Voljela</a:t>
            </a:r>
            <a:r>
              <a:rPr lang="hr-HR" dirty="0"/>
              <a:t> bih da se Informatika u nekom određenom postotku gleda i kao "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source</a:t>
            </a:r>
            <a:r>
              <a:rPr lang="hr-HR" dirty="0"/>
              <a:t>" predmet, gdje bi učitelji imali slobodu sami odlučiti sto će taj dan raditi. Internet je mjesto prepuno edukativnih ideja.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7F17B26A-1F92-4F72-95AD-76D7313745EE}"/>
              </a:ext>
            </a:extLst>
          </p:cNvPr>
          <p:cNvSpPr txBox="1">
            <a:spLocks/>
          </p:cNvSpPr>
          <p:nvPr/>
        </p:nvSpPr>
        <p:spPr>
          <a:xfrm>
            <a:off x="1028304" y="1537792"/>
            <a:ext cx="10790761" cy="4372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Imam puno ostalih obaveza i edukacija u toku tako da se nadam se će ova edukacija brzo završiti :) Tko želi učiti, naučiti će gdje god stigne, tko ne želi, neće niti ovdje.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04E872D0-E2E1-469E-B33F-18F9203133C8}"/>
              </a:ext>
            </a:extLst>
          </p:cNvPr>
          <p:cNvSpPr txBox="1">
            <a:spLocks/>
          </p:cNvSpPr>
          <p:nvPr/>
        </p:nvSpPr>
        <p:spPr>
          <a:xfrm>
            <a:off x="1002680" y="1532926"/>
            <a:ext cx="10790761" cy="4372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Očekujem da će se uskoro dobivene značke bodovati prilikom napredovanja.</a:t>
            </a:r>
            <a:endParaRPr lang="hr-HR" dirty="0"/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C4E4B097-2605-4D64-B5C0-24FCB6FFD905}"/>
              </a:ext>
            </a:extLst>
          </p:cNvPr>
          <p:cNvSpPr txBox="1">
            <a:spLocks/>
          </p:cNvSpPr>
          <p:nvPr/>
        </p:nvSpPr>
        <p:spPr>
          <a:xfrm>
            <a:off x="960224" y="1528061"/>
            <a:ext cx="10858841" cy="4418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Očekujem da se stavi naglasak na ovaj segment u novom kurikulumu "preporuke za ostvarenje odg.-obr. ishoda", u smislu razmjene ideja s kolegama na konkretnim nastavnim temama, a time odmah želim dati prijedlog da se stvori neko mjesto gdje mogu nastavnici razmjenjivati svoje nastavne materijale, linkove, edukativne filmove i sl. Bit ćemo više efikasni ako svi zajedno stvorimo bazu materijala koju ćemo koristiti i prilagoditi svojim učenicima. Tako ćemo imati više slobodnog vremena ali i volje i motivacije za uvođenje što više raznovrsnih sadržaja.</a:t>
            </a:r>
            <a:endParaRPr lang="hr-HR" dirty="0"/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E5AB5E81-7780-4D1A-87F9-916E8919442A}"/>
              </a:ext>
            </a:extLst>
          </p:cNvPr>
          <p:cNvSpPr txBox="1">
            <a:spLocks/>
          </p:cNvSpPr>
          <p:nvPr/>
        </p:nvSpPr>
        <p:spPr>
          <a:xfrm>
            <a:off x="964516" y="1553750"/>
            <a:ext cx="10858841" cy="4418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Očekujem više sadržaja na temu prilagodbe sadržaja za učenike s posebnim potrebama i sadržaja koji su vezani uz elemente vrednovanja ishoda učenja.</a:t>
            </a:r>
            <a:endParaRPr lang="hr-HR" dirty="0"/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C93F784B-28E0-4462-A569-C24C971A060A}"/>
              </a:ext>
            </a:extLst>
          </p:cNvPr>
          <p:cNvSpPr txBox="1">
            <a:spLocks/>
          </p:cNvSpPr>
          <p:nvPr/>
        </p:nvSpPr>
        <p:spPr>
          <a:xfrm>
            <a:off x="960224" y="1520084"/>
            <a:ext cx="10858841" cy="4418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Ne opterećujem se očekivanjima, uz sve obaveze, ne stignem razmišljati još i o tome.</a:t>
            </a:r>
            <a:endParaRPr lang="hr-HR" dirty="0"/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2CF20FB4-A6FE-48A3-A8DF-0A24689A36CE}"/>
              </a:ext>
            </a:extLst>
          </p:cNvPr>
          <p:cNvSpPr txBox="1">
            <a:spLocks/>
          </p:cNvSpPr>
          <p:nvPr/>
        </p:nvSpPr>
        <p:spPr>
          <a:xfrm>
            <a:off x="968808" y="1509904"/>
            <a:ext cx="10858841" cy="4418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Od daljnje edukacije očekujem da ovako nastavimo kako smo počeli tj. da se svi zajedno educiramo i nastavimo razmjenjivati informacije i iskustva.</a:t>
            </a:r>
            <a:endParaRPr lang="hr-HR" dirty="0"/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8FFB0C8F-038F-45B7-A00C-27801165B344}"/>
              </a:ext>
            </a:extLst>
          </p:cNvPr>
          <p:cNvSpPr txBox="1">
            <a:spLocks/>
          </p:cNvSpPr>
          <p:nvPr/>
        </p:nvSpPr>
        <p:spPr>
          <a:xfrm>
            <a:off x="976386" y="1489974"/>
            <a:ext cx="10922629" cy="44824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Da ću na kraju edukacije znati napraviti godišnji plan i program za iduću šk. godinu po novom kurikulumu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8B88E9F0-13A8-4355-8DB8-196DA4A64BEE}"/>
              </a:ext>
            </a:extLst>
          </p:cNvPr>
          <p:cNvSpPr txBox="1">
            <a:spLocks/>
          </p:cNvSpPr>
          <p:nvPr/>
        </p:nvSpPr>
        <p:spPr>
          <a:xfrm>
            <a:off x="993418" y="1503875"/>
            <a:ext cx="10922629" cy="4482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Očekujem isti ovakav intenzitet i entuzijazam do kraja edukacije kako bi novi kurikulum u potpunosti </a:t>
            </a:r>
            <a:r>
              <a:rPr lang="hr-HR" dirty="0" err="1"/>
              <a:t>saživio</a:t>
            </a:r>
            <a:r>
              <a:rPr lang="hr-HR" dirty="0"/>
              <a:t> u nastavi sa nama učiteljima.</a:t>
            </a: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00311452-4CB8-4054-BFB1-967346C37D49}"/>
              </a:ext>
            </a:extLst>
          </p:cNvPr>
          <p:cNvSpPr txBox="1">
            <a:spLocks/>
          </p:cNvSpPr>
          <p:nvPr/>
        </p:nvSpPr>
        <p:spPr>
          <a:xfrm>
            <a:off x="976386" y="1503875"/>
            <a:ext cx="10922629" cy="44824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Da se ne pretjera s edukacijom. Učiteljima se može stvoriti dojam da se o njima misli kao nedovoljno kompetentnima, što nisu.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36E7DA64-339E-4DC5-ACA7-8B91AC5C7775}"/>
              </a:ext>
            </a:extLst>
          </p:cNvPr>
          <p:cNvSpPr txBox="1">
            <a:spLocks/>
          </p:cNvSpPr>
          <p:nvPr/>
        </p:nvSpPr>
        <p:spPr>
          <a:xfrm>
            <a:off x="951789" y="1497181"/>
            <a:ext cx="10922629" cy="4482432"/>
          </a:xfrm>
          <a:prstGeom prst="rect">
            <a:avLst/>
          </a:prstGeom>
          <a:solidFill>
            <a:srgbClr val="0097B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r-H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8800" dirty="0"/>
              <a:t>Samo da ne </a:t>
            </a:r>
            <a:r>
              <a:rPr lang="hr-HR" sz="9600" dirty="0"/>
              <a:t>stane</a:t>
            </a:r>
            <a:r>
              <a:rPr lang="hr-HR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850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D9604F-1292-431D-AB42-57CE6CE4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MOODLE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058EDC-14EF-4AB2-A809-6B3F2230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alat za izradu elektroničkih obrazovnih sadržaja i učenje na daljinu</a:t>
            </a:r>
          </a:p>
          <a:p>
            <a:r>
              <a:rPr lang="hr-HR" dirty="0"/>
              <a:t>softver otvorenog koda, besplatan</a:t>
            </a:r>
          </a:p>
          <a:p>
            <a:r>
              <a:rPr lang="hr-HR" dirty="0"/>
              <a:t>LOOMEN - </a:t>
            </a:r>
            <a:r>
              <a:rPr lang="hr-HR" dirty="0" err="1"/>
              <a:t>CARNETov</a:t>
            </a:r>
            <a:r>
              <a:rPr lang="hr-HR" dirty="0"/>
              <a:t> Moodle</a:t>
            </a:r>
          </a:p>
          <a:p>
            <a:r>
              <a:rPr lang="hr-HR" dirty="0" err="1"/>
              <a:t>AAI@EduHr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789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C9C48D-9D1B-4174-86E6-F9C1DE99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UPIS POLAZNIKA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7588B1EF-03CD-45A7-8724-73FBABAD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5301208"/>
            <a:ext cx="10769600" cy="648072"/>
          </a:xfrm>
          <a:solidFill>
            <a:srgbClr val="009ED6"/>
          </a:solidFill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31.3.2018. - 1045 sudionika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D9E1DAD-52C2-4BDF-A04D-43CE64E12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556792"/>
            <a:ext cx="9264856" cy="3240360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70CF0BF1-4069-4D1E-84F3-53580871F84C}"/>
              </a:ext>
            </a:extLst>
          </p:cNvPr>
          <p:cNvSpPr/>
          <p:nvPr/>
        </p:nvSpPr>
        <p:spPr>
          <a:xfrm>
            <a:off x="4439816" y="2924872"/>
            <a:ext cx="1656184" cy="360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362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6FCC3CEA-09D4-49FA-8A97-117C56391E5F}"/>
              </a:ext>
            </a:extLst>
          </p:cNvPr>
          <p:cNvSpPr txBox="1">
            <a:spLocks/>
          </p:cNvSpPr>
          <p:nvPr/>
        </p:nvSpPr>
        <p:spPr>
          <a:xfrm>
            <a:off x="4799856" y="4005064"/>
            <a:ext cx="6624736" cy="23042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hr-HR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6000" dirty="0" err="1"/>
              <a:t>OrGaNiZaCiJa</a:t>
            </a:r>
            <a:r>
              <a:rPr lang="hr-HR" sz="6000" dirty="0"/>
              <a:t> </a:t>
            </a:r>
          </a:p>
          <a:p>
            <a:pPr algn="r"/>
            <a:r>
              <a:rPr lang="hr-HR" sz="6000" dirty="0" err="1"/>
              <a:t>EdUkAcIjE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656705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EE8588-5188-414F-9B1A-896123ED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Uvod (upoznavanje)</a:t>
            </a:r>
          </a:p>
          <a:p>
            <a:r>
              <a:rPr lang="hr-HR" dirty="0"/>
              <a:t>Svaka 2 tjedna otvaranje nove teme</a:t>
            </a:r>
          </a:p>
          <a:p>
            <a:r>
              <a:rPr lang="hr-HR" dirty="0"/>
              <a:t>2+1 tjedan za svaku temu</a:t>
            </a:r>
          </a:p>
          <a:p>
            <a:pPr lvl="1"/>
            <a:r>
              <a:rPr lang="hr-HR" dirty="0"/>
              <a:t>Otvaranje četvrtkom</a:t>
            </a:r>
          </a:p>
          <a:p>
            <a:pPr lvl="1"/>
            <a:r>
              <a:rPr lang="hr-HR" dirty="0"/>
              <a:t>Zatvaranje srijedom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92617BE-016F-4826-BB64-9A408E6B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2996951"/>
            <a:ext cx="36151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1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D57FCB-5CBF-46E9-A4E0-00A4F3AF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5E81F03-EE05-470D-B6AC-5F2AC094D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Profesionalni razvoj (nema roka)</a:t>
            </a:r>
          </a:p>
          <a:p>
            <a:r>
              <a:rPr lang="hr-HR" dirty="0"/>
              <a:t>Dan sigurnijeg interneta (21.1.-7.2.)</a:t>
            </a:r>
          </a:p>
          <a:p>
            <a:r>
              <a:rPr lang="hr-HR" dirty="0"/>
              <a:t>Računalno razmišljanje i programiranje (8.-28.2.)</a:t>
            </a:r>
          </a:p>
          <a:p>
            <a:r>
              <a:rPr lang="hr-HR" dirty="0"/>
              <a:t>Informacije i digitalna tehnologija (22.2.-14.3.)</a:t>
            </a:r>
          </a:p>
          <a:p>
            <a:r>
              <a:rPr lang="hr-HR" dirty="0"/>
              <a:t>e-Društvo (8.-28.3.)</a:t>
            </a:r>
          </a:p>
          <a:p>
            <a:r>
              <a:rPr lang="hr-HR" dirty="0"/>
              <a:t>Digitalna pismenost i komunikacija (22.3-15.4.)</a:t>
            </a:r>
          </a:p>
          <a:p>
            <a:r>
              <a:rPr lang="hr-HR" dirty="0"/>
              <a:t>Vrednovanje 12.4.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4B47B6B-EC31-4C98-B2F8-AA09D6368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23" y="4121640"/>
            <a:ext cx="2457143" cy="245714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49394AA-2B23-4334-8412-BAF25CEF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24" y="2758566"/>
            <a:ext cx="2457143" cy="245714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43241B1-5D9F-4187-8D74-D978CBA38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76" y="2338466"/>
            <a:ext cx="2209524" cy="220952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5D0C37A-BBD8-43A9-B4C7-AE2579BCF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440" y="1412632"/>
            <a:ext cx="2457143" cy="24571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8D60F1-A96E-49C6-9C20-EA37C5D71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13" y="175490"/>
            <a:ext cx="2457143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71F1ED-FDC9-47C6-8424-3D6DE655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SMJERNICE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279B0A-EB30-4F68-8629-878012D75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Domene i ishodi učenja</a:t>
            </a:r>
          </a:p>
          <a:p>
            <a:r>
              <a:rPr lang="hr-HR" dirty="0"/>
              <a:t>Povezivanje sadržaja i ishoda</a:t>
            </a:r>
          </a:p>
          <a:p>
            <a:r>
              <a:rPr lang="hr-HR" dirty="0"/>
              <a:t>Potaknuti na razmišljanje</a:t>
            </a:r>
          </a:p>
          <a:p>
            <a:r>
              <a:rPr lang="hr-HR" dirty="0"/>
              <a:t>Različiti oblici aktivnosti</a:t>
            </a:r>
          </a:p>
        </p:txBody>
      </p:sp>
    </p:spTree>
    <p:extLst>
      <p:ext uri="{BB962C8B-B14F-4D97-AF65-F5344CB8AC3E}">
        <p14:creationId xmlns:p14="http://schemas.microsoft.com/office/powerpoint/2010/main" val="3044003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903D9E-8197-4600-B531-6615F7AF42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obuku</Template>
  <TotalTime>0</TotalTime>
  <Words>1274</Words>
  <Application>Microsoft Office PowerPoint</Application>
  <PresentationFormat>Široki zaslon</PresentationFormat>
  <Paragraphs>155</Paragraphs>
  <Slides>39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3" baseType="lpstr">
      <vt:lpstr>Arial</vt:lpstr>
      <vt:lpstr>Calibri</vt:lpstr>
      <vt:lpstr>Georgia</vt:lpstr>
      <vt:lpstr>Training</vt:lpstr>
      <vt:lpstr>Stručno usavršavanje učitelja i nastavnika Informatike u virtualnom okruženju za učenje, komunikaciju i suradnju </vt:lpstr>
      <vt:lpstr>DA</vt:lpstr>
      <vt:lpstr>LooMeN ViRTuaLNa uČioNiCa</vt:lpstr>
      <vt:lpstr>MOODLE</vt:lpstr>
      <vt:lpstr>UPIS POLAZNIKA</vt:lpstr>
      <vt:lpstr>PowerPoint prezentacija</vt:lpstr>
      <vt:lpstr>PowerPoint prezentacija</vt:lpstr>
      <vt:lpstr>TEME</vt:lpstr>
      <vt:lpstr>SMJERNICE</vt:lpstr>
      <vt:lpstr>ANKETE</vt:lpstr>
      <vt:lpstr>FORUMI</vt:lpstr>
      <vt:lpstr>TESTOVI</vt:lpstr>
      <vt:lpstr>ZADAĆE</vt:lpstr>
      <vt:lpstr>RADIONICA</vt:lpstr>
      <vt:lpstr>ZNAČKE</vt:lpstr>
      <vt:lpstr>SAMOVREDNOVANJE</vt:lpstr>
      <vt:lpstr>WEBINARI</vt:lpstr>
      <vt:lpstr>PowerPoint prezentacija</vt:lpstr>
      <vt:lpstr>Padlet</vt:lpstr>
      <vt:lpstr>IZVJEŠĆA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Provedeno vrijeme u virtualnoj učionici</vt:lpstr>
      <vt:lpstr>PowerPoint prezentacija</vt:lpstr>
      <vt:lpstr>PowerPoint prezentacija</vt:lpstr>
      <vt:lpstr>Skraćeni izvještaj</vt:lpstr>
      <vt:lpstr>UPITNIK  zadovoljstva edukacijom </vt:lpstr>
      <vt:lpstr>PowerPoint prezentacija</vt:lpstr>
      <vt:lpstr>PowerPoint prezentacija</vt:lpstr>
      <vt:lpstr>PowerPoint prezentacija</vt:lpstr>
      <vt:lpstr>PowerPoint prezentacija</vt:lpstr>
      <vt:lpstr>Što Vam se najviše svidjelo u dosadašnjoj edukaciji?</vt:lpstr>
      <vt:lpstr>Što Vam se najmanje svidjelo u dosadašnjoj edukaciji?</vt:lpstr>
      <vt:lpstr>Očekivanja i prijedlozi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2017-12-15T12:14:31Z</dcterms:created>
  <dcterms:modified xsi:type="dcterms:W3CDTF">2018-04-04T11:49:16Z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